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617" r:id="rId2"/>
    <p:sldId id="654" r:id="rId3"/>
    <p:sldId id="680" r:id="rId4"/>
    <p:sldId id="333" r:id="rId5"/>
    <p:sldId id="370" r:id="rId6"/>
    <p:sldId id="681" r:id="rId7"/>
    <p:sldId id="336" r:id="rId8"/>
    <p:sldId id="374" r:id="rId9"/>
    <p:sldId id="379" r:id="rId10"/>
    <p:sldId id="385" r:id="rId11"/>
    <p:sldId id="682" r:id="rId12"/>
    <p:sldId id="389" r:id="rId13"/>
    <p:sldId id="655" r:id="rId14"/>
    <p:sldId id="401" r:id="rId15"/>
    <p:sldId id="402" r:id="rId16"/>
    <p:sldId id="424" r:id="rId17"/>
    <p:sldId id="497" r:id="rId18"/>
    <p:sldId id="543" r:id="rId19"/>
    <p:sldId id="603" r:id="rId20"/>
    <p:sldId id="604" r:id="rId21"/>
    <p:sldId id="551" r:id="rId22"/>
    <p:sldId id="605" r:id="rId23"/>
    <p:sldId id="683" r:id="rId24"/>
    <p:sldId id="330" r:id="rId25"/>
    <p:sldId id="272" r:id="rId26"/>
    <p:sldId id="355" r:id="rId27"/>
    <p:sldId id="346" r:id="rId28"/>
    <p:sldId id="357" r:id="rId29"/>
    <p:sldId id="358" r:id="rId30"/>
    <p:sldId id="359" r:id="rId31"/>
    <p:sldId id="360" r:id="rId32"/>
    <p:sldId id="361" r:id="rId33"/>
    <p:sldId id="304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684" r:id="rId42"/>
    <p:sldId id="387" r:id="rId43"/>
    <p:sldId id="664" r:id="rId44"/>
    <p:sldId id="259" r:id="rId45"/>
    <p:sldId id="260" r:id="rId46"/>
    <p:sldId id="307" r:id="rId47"/>
    <p:sldId id="390" r:id="rId48"/>
    <p:sldId id="391" r:id="rId49"/>
    <p:sldId id="392" r:id="rId50"/>
    <p:sldId id="393" r:id="rId51"/>
    <p:sldId id="395" r:id="rId52"/>
    <p:sldId id="665" r:id="rId53"/>
    <p:sldId id="668" r:id="rId54"/>
    <p:sldId id="403" r:id="rId55"/>
    <p:sldId id="404" r:id="rId56"/>
    <p:sldId id="405" r:id="rId57"/>
    <p:sldId id="408" r:id="rId58"/>
    <p:sldId id="407" r:id="rId59"/>
    <p:sldId id="409" r:id="rId60"/>
    <p:sldId id="669" r:id="rId61"/>
    <p:sldId id="411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672" r:id="rId70"/>
    <p:sldId id="356" r:id="rId71"/>
    <p:sldId id="674" r:id="rId72"/>
    <p:sldId id="677" r:id="rId73"/>
    <p:sldId id="380" r:id="rId74"/>
    <p:sldId id="381" r:id="rId75"/>
    <p:sldId id="382" r:id="rId76"/>
    <p:sldId id="383" r:id="rId77"/>
    <p:sldId id="384" r:id="rId78"/>
    <p:sldId id="678" r:id="rId79"/>
    <p:sldId id="685" r:id="rId80"/>
    <p:sldId id="288" r:id="rId81"/>
    <p:sldId id="704" r:id="rId82"/>
    <p:sldId id="306" r:id="rId83"/>
    <p:sldId id="705" r:id="rId84"/>
    <p:sldId id="710" r:id="rId85"/>
    <p:sldId id="706" r:id="rId86"/>
    <p:sldId id="709" r:id="rId87"/>
    <p:sldId id="708" r:id="rId88"/>
    <p:sldId id="712" r:id="rId89"/>
    <p:sldId id="711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689" r:id="rId99"/>
    <p:sldId id="287" r:id="rId100"/>
    <p:sldId id="334" r:id="rId101"/>
    <p:sldId id="329" r:id="rId102"/>
    <p:sldId id="688" r:id="rId103"/>
    <p:sldId id="690" r:id="rId104"/>
    <p:sldId id="703" r:id="rId105"/>
    <p:sldId id="619" r:id="rId106"/>
    <p:sldId id="618" r:id="rId107"/>
    <p:sldId id="702" r:id="rId108"/>
    <p:sldId id="620" r:id="rId109"/>
    <p:sldId id="621" r:id="rId110"/>
    <p:sldId id="629" r:id="rId111"/>
    <p:sldId id="634" r:id="rId112"/>
    <p:sldId id="635" r:id="rId113"/>
    <p:sldId id="636" r:id="rId114"/>
    <p:sldId id="637" r:id="rId115"/>
    <p:sldId id="638" r:id="rId116"/>
    <p:sldId id="639" r:id="rId117"/>
    <p:sldId id="640" r:id="rId118"/>
    <p:sldId id="641" r:id="rId119"/>
    <p:sldId id="642" r:id="rId120"/>
    <p:sldId id="643" r:id="rId121"/>
    <p:sldId id="646" r:id="rId122"/>
    <p:sldId id="713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0" autoAdjust="0"/>
    <p:restoredTop sz="96296"/>
  </p:normalViewPr>
  <p:slideViewPr>
    <p:cSldViewPr snapToGrid="0" snapToObjects="1">
      <p:cViewPr>
        <p:scale>
          <a:sx n="154" d="100"/>
          <a:sy n="154" d="100"/>
        </p:scale>
        <p:origin x="144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00EA-C57E-F640-BE40-9E4845CF53EF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973F9-E30F-0949-86F6-A61809246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8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8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0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F976-CDF6-7342-92B0-4EE4E24C2D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4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0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2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</p:spTree>
    <p:extLst>
      <p:ext uri="{BB962C8B-B14F-4D97-AF65-F5344CB8AC3E}">
        <p14:creationId xmlns:p14="http://schemas.microsoft.com/office/powerpoint/2010/main" val="187488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3796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8.wmf"/><Relationship Id="rId10" Type="http://schemas.openxmlformats.org/officeDocument/2006/relationships/image" Target="../media/image15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NUL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iyat/cse_5521/blob/master/diabetes.csv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6275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3488-A79B-42A5-BF6B-C80C8F70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Group 216">
            <a:extLst>
              <a:ext uri="{FF2B5EF4-FFF2-40B4-BE49-F238E27FC236}">
                <a16:creationId xmlns:a16="http://schemas.microsoft.com/office/drawing/2014/main" id="{874343F8-F5ED-4F2C-9227-540E1D45D32D}"/>
              </a:ext>
            </a:extLst>
          </p:cNvPr>
          <p:cNvGraphicFramePr>
            <a:graphicFrameLocks noGrp="1"/>
          </p:cNvGraphicFramePr>
          <p:nvPr/>
        </p:nvGraphicFramePr>
        <p:xfrm>
          <a:off x="1244813" y="1524000"/>
          <a:ext cx="8544645" cy="4883148"/>
        </p:xfrm>
        <a:graphic>
          <a:graphicData uri="http://schemas.openxmlformats.org/drawingml/2006/table">
            <a:tbl>
              <a:tblPr/>
              <a:tblGrid>
                <a:gridCol w="28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Crossword puzzle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Taxi Driving</a:t>
                      </a: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Observability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Deterministic vs Stochastic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Episodic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Sequential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Static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Dynamic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Discrete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Continuous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Single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Multi Agent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30" marB="45730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200">
            <a:extLst>
              <a:ext uri="{FF2B5EF4-FFF2-40B4-BE49-F238E27FC236}">
                <a16:creationId xmlns:a16="http://schemas.microsoft.com/office/drawing/2014/main" id="{7F704BC0-15A9-41A1-9326-A76121548164}"/>
              </a:ext>
            </a:extLst>
          </p:cNvPr>
          <p:cNvGraphicFramePr>
            <a:graphicFrameLocks noGrp="1"/>
          </p:cNvGraphicFramePr>
          <p:nvPr/>
        </p:nvGraphicFramePr>
        <p:xfrm>
          <a:off x="7591185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Partially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Stochastic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Dynamic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Continuous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Multi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201">
            <a:extLst>
              <a:ext uri="{FF2B5EF4-FFF2-40B4-BE49-F238E27FC236}">
                <a16:creationId xmlns:a16="http://schemas.microsoft.com/office/drawing/2014/main" id="{E7405A3A-C4E1-4AB0-BD17-75BE21B207C1}"/>
              </a:ext>
            </a:extLst>
          </p:cNvPr>
          <p:cNvGraphicFramePr>
            <a:graphicFrameLocks noGrp="1"/>
          </p:cNvGraphicFramePr>
          <p:nvPr/>
        </p:nvGraphicFramePr>
        <p:xfrm>
          <a:off x="4687388" y="2236788"/>
          <a:ext cx="1600200" cy="402272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Fully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Deterministic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Sequential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Static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Discrete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 (Body)"/>
                        </a:rPr>
                        <a:t>Single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8936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training data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2FB61D-1E8C-4BA3-B58C-BBFC076A986A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4871E1-2545-4DD6-BCDE-CB02972CBC12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7FE860A-8BF9-407C-BC86-667390B46867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95D98E-03F1-46C2-8B71-800C206C790D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351CFE-8339-4E7E-8713-C55F80F86F73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29D88C-B14F-4B6F-B18D-2D636B32CA7E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5955E4-476B-4C7B-BED5-92207BB1C42B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EBDD36D-23D7-4DB6-A7E8-9FEB592D04E1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693381E-622E-4D4E-A817-835AEA69485B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A014B21-7AF9-4E27-94BE-D234E4343BD4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49B15-82B7-4EDF-8072-3EFFA7F8B6BE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D017A-E2B1-4D87-A098-F5D8CC624B3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78ECB-1962-4834-BBFF-16AD26ED07E8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48B153-B136-43D6-BF3E-CEE5A1AD52B9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92DA1D-ACA3-4A8D-8FFE-CC1A669D18CA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64B36EE-A5FC-4324-959F-5B0FCACB1105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73C56D-BF02-4116-9225-7A2B2BC14B55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C8C78-4B78-492B-90DA-E10B0B2FAF82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20FC16-EA28-4388-A89C-57859B895849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99F885-4778-47AC-9115-DDBA6EE3CE76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DF2BD0-C818-4661-98A7-DB2ACC97DCB7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98A8482-4BFC-4559-A308-8B2D7108939F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0EE691D-99BF-4A21-AC15-2ACF4AA8078E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E70636-1C12-4F1F-9E1D-2A54E0EF3923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5A778E6-BB8F-4059-993C-232AFB97FB02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32F8A5D-0E98-41E9-B39E-5D31D39129F8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E560C54-8D93-4CD0-A207-A9A73A335309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0E69D1-6DC8-4A1D-9058-F53D1F62C06D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D72D31-4243-48DD-A7AD-4FA6D6A6A68B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49E8E39-2F2E-4761-BAC9-385DA7901F44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FFC20E-E56B-442A-B862-95274C4A089D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83D921C-54E3-4D24-B85F-96000DA328C2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6EFC1B-9C30-434C-8258-08E4C7ADB13E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6F6D0D1-05F4-4FC0-B619-E3F6BFE55FF1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6B50B2-890A-4D8A-AE91-BC4C10D767A8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4270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9AF2-E299-469A-BB19-E0653067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regression: find patterns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636263-4F8E-4A80-A7FA-D1A1CE8D4294}"/>
              </a:ext>
            </a:extLst>
          </p:cNvPr>
          <p:cNvCxnSpPr>
            <a:cxnSpLocks/>
          </p:cNvCxnSpPr>
          <p:nvPr/>
        </p:nvCxnSpPr>
        <p:spPr>
          <a:xfrm>
            <a:off x="1117567" y="6355070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E1770-85D9-47D3-BA99-CC883A599E35}"/>
              </a:ext>
            </a:extLst>
          </p:cNvPr>
          <p:cNvCxnSpPr>
            <a:cxnSpLocks/>
          </p:cNvCxnSpPr>
          <p:nvPr/>
        </p:nvCxnSpPr>
        <p:spPr>
          <a:xfrm flipV="1">
            <a:off x="1117567" y="3182166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62C3810-A2FC-490C-BBDE-450388854BCF}"/>
              </a:ext>
            </a:extLst>
          </p:cNvPr>
          <p:cNvSpPr/>
          <p:nvPr/>
        </p:nvSpPr>
        <p:spPr>
          <a:xfrm>
            <a:off x="4212526" y="3820118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B79E94-F2C4-496F-95B1-9B47B2886788}"/>
              </a:ext>
            </a:extLst>
          </p:cNvPr>
          <p:cNvSpPr/>
          <p:nvPr/>
        </p:nvSpPr>
        <p:spPr>
          <a:xfrm>
            <a:off x="3804810" y="42930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A611EE-A127-4EC8-9DF6-68FFA0B75A80}"/>
              </a:ext>
            </a:extLst>
          </p:cNvPr>
          <p:cNvSpPr/>
          <p:nvPr/>
        </p:nvSpPr>
        <p:spPr>
          <a:xfrm>
            <a:off x="3309910" y="450763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D3EAFC-E615-411A-9CA3-C6EC80DC6D48}"/>
              </a:ext>
            </a:extLst>
          </p:cNvPr>
          <p:cNvSpPr/>
          <p:nvPr/>
        </p:nvSpPr>
        <p:spPr>
          <a:xfrm>
            <a:off x="2869990" y="4807729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B07E8B-4367-4B67-93FF-679EDD8377F9}"/>
              </a:ext>
            </a:extLst>
          </p:cNvPr>
          <p:cNvSpPr/>
          <p:nvPr/>
        </p:nvSpPr>
        <p:spPr>
          <a:xfrm>
            <a:off x="2481922" y="51838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3600D2-F91B-4B74-8B05-7588011AC53A}"/>
              </a:ext>
            </a:extLst>
          </p:cNvPr>
          <p:cNvSpPr/>
          <p:nvPr/>
        </p:nvSpPr>
        <p:spPr>
          <a:xfrm>
            <a:off x="1930473" y="5334765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CF487F-753C-40AE-9B7E-58B56A894D4C}"/>
              </a:ext>
            </a:extLst>
          </p:cNvPr>
          <p:cNvSpPr/>
          <p:nvPr/>
        </p:nvSpPr>
        <p:spPr>
          <a:xfrm>
            <a:off x="1522356" y="567813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7636-9B77-4EBA-B3A7-DE073F38DCE6}"/>
              </a:ext>
            </a:extLst>
          </p:cNvPr>
          <p:cNvSpPr/>
          <p:nvPr/>
        </p:nvSpPr>
        <p:spPr>
          <a:xfrm>
            <a:off x="1198297" y="604256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F2F4-D3B8-456E-A788-B9F5F183D047}"/>
              </a:ext>
            </a:extLst>
          </p:cNvPr>
          <p:cNvSpPr txBox="1"/>
          <p:nvPr/>
        </p:nvSpPr>
        <p:spPr>
          <a:xfrm>
            <a:off x="2106421" y="6350458"/>
            <a:ext cx="21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x: distance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684F4-3250-4345-8BF0-66034CD1F3F1}"/>
              </a:ext>
            </a:extLst>
          </p:cNvPr>
          <p:cNvSpPr txBox="1"/>
          <p:nvPr/>
        </p:nvSpPr>
        <p:spPr>
          <a:xfrm>
            <a:off x="488682" y="2569891"/>
            <a:ext cx="1334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y: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3CB34-7957-4121-82ED-30CE01A40A99}"/>
              </a:ext>
            </a:extLst>
          </p:cNvPr>
          <p:cNvSpPr txBox="1"/>
          <p:nvPr/>
        </p:nvSpPr>
        <p:spPr>
          <a:xfrm>
            <a:off x="7672621" y="6350458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x[1]: year in 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1C31-0BB4-4438-B11F-F78DC46E4CAA}"/>
              </a:ext>
            </a:extLst>
          </p:cNvPr>
          <p:cNvSpPr txBox="1"/>
          <p:nvPr/>
        </p:nvSpPr>
        <p:spPr>
          <a:xfrm>
            <a:off x="5449175" y="2563779"/>
            <a:ext cx="344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x[2]: miles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0DB76F-5BB2-485A-8653-54F7F383C06E}"/>
              </a:ext>
            </a:extLst>
          </p:cNvPr>
          <p:cNvSpPr/>
          <p:nvPr/>
        </p:nvSpPr>
        <p:spPr>
          <a:xfrm>
            <a:off x="8072974" y="509256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6CE466-4E35-4221-848F-7693E402EA71}"/>
              </a:ext>
            </a:extLst>
          </p:cNvPr>
          <p:cNvSpPr/>
          <p:nvPr/>
        </p:nvSpPr>
        <p:spPr>
          <a:xfrm>
            <a:off x="7978710" y="5812322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6B391-14C6-416E-9A94-D3A8E2AE4EE1}"/>
              </a:ext>
            </a:extLst>
          </p:cNvPr>
          <p:cNvSpPr/>
          <p:nvPr/>
        </p:nvSpPr>
        <p:spPr>
          <a:xfrm>
            <a:off x="7452745" y="5191543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80D17A-BC80-4847-9639-F96CE7FF275E}"/>
              </a:ext>
            </a:extLst>
          </p:cNvPr>
          <p:cNvSpPr/>
          <p:nvPr/>
        </p:nvSpPr>
        <p:spPr>
          <a:xfrm>
            <a:off x="7365970" y="579268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4EEF08-CD65-48A8-81E8-C0B0F2A28FF2}"/>
              </a:ext>
            </a:extLst>
          </p:cNvPr>
          <p:cNvSpPr/>
          <p:nvPr/>
        </p:nvSpPr>
        <p:spPr>
          <a:xfrm>
            <a:off x="7494802" y="4609780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85FFA6-2ED3-462E-82F0-235F06DC3E4C}"/>
              </a:ext>
            </a:extLst>
          </p:cNvPr>
          <p:cNvSpPr/>
          <p:nvPr/>
        </p:nvSpPr>
        <p:spPr>
          <a:xfrm>
            <a:off x="8705728" y="5527231"/>
            <a:ext cx="188529" cy="19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45D81C-170D-4ABC-8F89-7030261B9420}"/>
              </a:ext>
            </a:extLst>
          </p:cNvPr>
          <p:cNvSpPr/>
          <p:nvPr/>
        </p:nvSpPr>
        <p:spPr>
          <a:xfrm>
            <a:off x="9256435" y="2868567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7ABA1B-6526-4922-B990-64637CB7DDE9}"/>
              </a:ext>
            </a:extLst>
          </p:cNvPr>
          <p:cNvSpPr/>
          <p:nvPr/>
        </p:nvSpPr>
        <p:spPr>
          <a:xfrm>
            <a:off x="9618192" y="3182166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EDD80-3EF4-45ED-B84A-7F8161566D3B}"/>
              </a:ext>
            </a:extLst>
          </p:cNvPr>
          <p:cNvSpPr/>
          <p:nvPr/>
        </p:nvSpPr>
        <p:spPr>
          <a:xfrm>
            <a:off x="9861722" y="372090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076E02-84A2-4673-B8FC-B411E7EDAD65}"/>
              </a:ext>
            </a:extLst>
          </p:cNvPr>
          <p:cNvSpPr/>
          <p:nvPr/>
        </p:nvSpPr>
        <p:spPr>
          <a:xfrm>
            <a:off x="10393545" y="338012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E3840A-CE49-4149-861A-3E96884F72C7}"/>
              </a:ext>
            </a:extLst>
          </p:cNvPr>
          <p:cNvSpPr/>
          <p:nvPr/>
        </p:nvSpPr>
        <p:spPr>
          <a:xfrm>
            <a:off x="10303202" y="4211885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6B45DD-39E3-4030-929B-5E5C0D719156}"/>
              </a:ext>
            </a:extLst>
          </p:cNvPr>
          <p:cNvSpPr/>
          <p:nvPr/>
        </p:nvSpPr>
        <p:spPr>
          <a:xfrm>
            <a:off x="8559242" y="2770930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3FDC82-A043-435B-B14E-F0419FFFA6A1}"/>
              </a:ext>
            </a:extLst>
          </p:cNvPr>
          <p:cNvSpPr/>
          <p:nvPr/>
        </p:nvSpPr>
        <p:spPr>
          <a:xfrm>
            <a:off x="9673193" y="4501982"/>
            <a:ext cx="188529" cy="19795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B76BAD-BC0E-4DF9-B674-6127B0BC781C}"/>
              </a:ext>
            </a:extLst>
          </p:cNvPr>
          <p:cNvCxnSpPr>
            <a:cxnSpLocks/>
          </p:cNvCxnSpPr>
          <p:nvPr/>
        </p:nvCxnSpPr>
        <p:spPr>
          <a:xfrm>
            <a:off x="7158976" y="6355562"/>
            <a:ext cx="398669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329F30-040E-4576-A18B-A5931167C235}"/>
              </a:ext>
            </a:extLst>
          </p:cNvPr>
          <p:cNvCxnSpPr>
            <a:cxnSpLocks/>
          </p:cNvCxnSpPr>
          <p:nvPr/>
        </p:nvCxnSpPr>
        <p:spPr>
          <a:xfrm flipV="1">
            <a:off x="7158976" y="3182658"/>
            <a:ext cx="0" cy="3172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5B6C52-FF66-4340-9B5F-9B0059DCF299}"/>
              </a:ext>
            </a:extLst>
          </p:cNvPr>
          <p:cNvSpPr txBox="1"/>
          <p:nvPr/>
        </p:nvSpPr>
        <p:spPr>
          <a:xfrm>
            <a:off x="877175" y="1452835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Regression (bus ticket):</a:t>
            </a:r>
          </a:p>
          <a:p>
            <a:r>
              <a:rPr lang="en-US" sz="2400" dirty="0"/>
              <a:t>From x (distance), predict y (price)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FE76FE-DB7E-4A56-80BA-1152E9B1D31C}"/>
              </a:ext>
            </a:extLst>
          </p:cNvPr>
          <p:cNvSpPr txBox="1"/>
          <p:nvPr/>
        </p:nvSpPr>
        <p:spPr>
          <a:xfrm>
            <a:off x="6441744" y="1455821"/>
            <a:ext cx="5750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(car buying company):</a:t>
            </a:r>
          </a:p>
          <a:p>
            <a:r>
              <a:rPr lang="en-US" sz="2400" dirty="0"/>
              <a:t>From </a:t>
            </a:r>
            <a:r>
              <a:rPr lang="en-US" sz="2400" b="1" i="1" dirty="0"/>
              <a:t>x</a:t>
            </a:r>
            <a:r>
              <a:rPr lang="en-US" sz="2400" dirty="0"/>
              <a:t> (year, miles), predict y (buy or not)</a:t>
            </a:r>
            <a:endParaRPr lang="en-US" sz="2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B63D4F-1F05-40FC-B774-FF2EA575A47A}"/>
              </a:ext>
            </a:extLst>
          </p:cNvPr>
          <p:cNvCxnSpPr>
            <a:cxnSpLocks/>
          </p:cNvCxnSpPr>
          <p:nvPr/>
        </p:nvCxnSpPr>
        <p:spPr>
          <a:xfrm flipV="1">
            <a:off x="924953" y="3086999"/>
            <a:ext cx="4496487" cy="329392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86C68C-E0AF-46B8-8099-5F5D9224B8D8}"/>
              </a:ext>
            </a:extLst>
          </p:cNvPr>
          <p:cNvCxnSpPr>
            <a:cxnSpLocks/>
          </p:cNvCxnSpPr>
          <p:nvPr/>
        </p:nvCxnSpPr>
        <p:spPr>
          <a:xfrm>
            <a:off x="7597828" y="3182658"/>
            <a:ext cx="2452423" cy="302954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8AB091-A5DE-46C1-83B4-9C63A3A142C0}"/>
              </a:ext>
            </a:extLst>
          </p:cNvPr>
          <p:cNvSpPr txBox="1"/>
          <p:nvPr/>
        </p:nvSpPr>
        <p:spPr>
          <a:xfrm>
            <a:off x="1259509" y="3116038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relationship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D6A85-6053-45CD-903C-E48578A3EAA8}"/>
              </a:ext>
            </a:extLst>
          </p:cNvPr>
          <p:cNvSpPr txBox="1"/>
          <p:nvPr/>
        </p:nvSpPr>
        <p:spPr>
          <a:xfrm>
            <a:off x="7338553" y="3385562"/>
            <a:ext cx="190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 boundary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87964C-8113-4E37-8A98-604E6E8A5C86}"/>
              </a:ext>
            </a:extLst>
          </p:cNvPr>
          <p:cNvGrpSpPr/>
          <p:nvPr/>
        </p:nvGrpSpPr>
        <p:grpSpPr>
          <a:xfrm>
            <a:off x="10868603" y="3798868"/>
            <a:ext cx="1074250" cy="1384995"/>
            <a:chOff x="10868603" y="3798868"/>
            <a:chExt cx="1074250" cy="13849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2BEADB-E52C-443E-9171-7A1E5FDC9B6C}"/>
                </a:ext>
              </a:extLst>
            </p:cNvPr>
            <p:cNvSpPr txBox="1"/>
            <p:nvPr/>
          </p:nvSpPr>
          <p:spPr>
            <a:xfrm>
              <a:off x="10868603" y="3798868"/>
              <a:ext cx="1074250" cy="13849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y:</a:t>
              </a:r>
            </a:p>
            <a:p>
              <a:r>
                <a:rPr lang="en-US" sz="2800" dirty="0"/>
                <a:t>   Buy</a:t>
              </a:r>
            </a:p>
            <a:p>
              <a:r>
                <a:rPr lang="en-US" sz="2800" dirty="0"/>
                <a:t>   Not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7E018C-90F9-42AF-A52D-93A65F02F3CD}"/>
                </a:ext>
              </a:extLst>
            </p:cNvPr>
            <p:cNvSpPr/>
            <p:nvPr/>
          </p:nvSpPr>
          <p:spPr>
            <a:xfrm>
              <a:off x="10910318" y="4815218"/>
              <a:ext cx="188529" cy="19795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A3E6CFA-3E2B-4E19-B224-C29E797209E3}"/>
                </a:ext>
              </a:extLst>
            </p:cNvPr>
            <p:cNvSpPr/>
            <p:nvPr/>
          </p:nvSpPr>
          <p:spPr>
            <a:xfrm>
              <a:off x="10906395" y="4429714"/>
              <a:ext cx="188529" cy="1979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47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A632-A656-44B6-A206-B7CF38E2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</a:t>
            </a:r>
          </a:p>
        </p:txBody>
      </p:sp>
      <p:pic>
        <p:nvPicPr>
          <p:cNvPr id="5122" name="Picture 2" descr="3.1. Cross-validation: evaluating estimator performance — scikit-learn  0.23.2 documentation">
            <a:extLst>
              <a:ext uri="{FF2B5EF4-FFF2-40B4-BE49-F238E27FC236}">
                <a16:creationId xmlns:a16="http://schemas.microsoft.com/office/drawing/2014/main" id="{C26B0DA7-8C5B-4C6E-BE52-108B6014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48" y="1909168"/>
            <a:ext cx="6918780" cy="47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35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64664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B728698-2D5A-4543-A8ED-53681B02639A}"/>
              </a:ext>
            </a:extLst>
          </p:cNvPr>
          <p:cNvSpPr/>
          <p:nvPr/>
        </p:nvSpPr>
        <p:spPr>
          <a:xfrm>
            <a:off x="130810" y="3429000"/>
            <a:ext cx="7948665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20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chemeClr val="tx1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939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8014-CEC1-46F1-960C-9ECCE770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(BOW)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Given: 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u="sng" dirty="0"/>
                  <a:t>dictionary, vocabulary, or codebook</a:t>
                </a:r>
                <a:r>
                  <a:rPr lang="en-US" sz="2000" dirty="0"/>
                  <a:t>: f(token) </a:t>
                </a:r>
                <a:r>
                  <a:rPr lang="en-US" sz="2000" dirty="0">
                    <a:sym typeface="Wingdings" panose="05000000000000000000" pitchFamily="2" charset="2"/>
                  </a:rPr>
                  <a:t> index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1, ⋯,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or N/A</a:t>
                </a:r>
              </a:p>
              <a:p>
                <a:pPr marL="457200" lvl="1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An all-0 vector: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[1]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]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endParaRPr lang="en-US" sz="2000" b="1" dirty="0"/>
              </a:p>
              <a:p>
                <a:pPr marL="0" indent="0">
                  <a:buNone/>
                </a:pPr>
                <a:r>
                  <a:rPr lang="en-US" sz="2400" b="1" dirty="0"/>
                  <a:t>Input: </a:t>
                </a:r>
                <a:r>
                  <a:rPr lang="en-US" sz="2400" dirty="0"/>
                  <a:t>A sequence of word tokens w[1], w[2], ….. w[M]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for</a:t>
                </a:r>
                <a:r>
                  <a:rPr lang="en-US" sz="2400" dirty="0"/>
                  <a:t> m = 1 : M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if</a:t>
                </a:r>
                <a:r>
                  <a:rPr lang="en-US" sz="2400" dirty="0"/>
                  <a:t> f(w[m]) != N/A</a:t>
                </a:r>
              </a:p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[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m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</a:rPr>
                      <m:t>]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)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+= 1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b="1" dirty="0"/>
                  <a:t>end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end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Return: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681D0-87B1-40D8-BE9B-6782D37A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640" y="1612906"/>
                <a:ext cx="11724640" cy="5245094"/>
              </a:xfrm>
              <a:blipFill>
                <a:blip r:embed="rId2"/>
                <a:stretch>
                  <a:fillRect l="-866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3BEF45F-E4D9-4C1B-9CAD-C355D83F2DB1}"/>
              </a:ext>
            </a:extLst>
          </p:cNvPr>
          <p:cNvGrpSpPr/>
          <p:nvPr/>
        </p:nvGrpSpPr>
        <p:grpSpPr>
          <a:xfrm>
            <a:off x="4496936" y="5023291"/>
            <a:ext cx="7564254" cy="400110"/>
            <a:chOff x="3975100" y="4743509"/>
            <a:chExt cx="6755130" cy="40011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3D39FF5-895F-4FE9-9BF5-929CBC7F8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5100" y="4940300"/>
              <a:ext cx="4514850" cy="32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C0F2B-0EC4-402C-A33F-AEEB5A25694D}"/>
                </a:ext>
              </a:extLst>
            </p:cNvPr>
            <p:cNvSpPr txBox="1"/>
            <p:nvPr/>
          </p:nvSpPr>
          <p:spPr>
            <a:xfrm>
              <a:off x="8558530" y="4743509"/>
              <a:ext cx="21717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Word token counts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69093B-8F59-42C9-B643-52E42A46C6FA}"/>
              </a:ext>
            </a:extLst>
          </p:cNvPr>
          <p:cNvSpPr txBox="1"/>
          <p:nvPr/>
        </p:nvSpPr>
        <p:spPr>
          <a:xfrm>
            <a:off x="8558530" y="2787550"/>
            <a:ext cx="350266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Out-of-vocabulary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“Stop” words: </a:t>
            </a:r>
            <a:r>
              <a:rPr lang="en-US" sz="2000" dirty="0"/>
              <a:t>too frequent in all sentences/documents and less informative in differentiating them (e.g., “is”, “are”, “and”, ……)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B4A57-E364-EE43-AB97-7A5AC985F8D2}"/>
              </a:ext>
            </a:extLst>
          </p:cNvPr>
          <p:cNvGrpSpPr/>
          <p:nvPr/>
        </p:nvGrpSpPr>
        <p:grpSpPr>
          <a:xfrm>
            <a:off x="3975100" y="2294010"/>
            <a:ext cx="4457700" cy="2467309"/>
            <a:chOff x="3975100" y="2294010"/>
            <a:chExt cx="4457700" cy="246730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7CEBE9-A89D-4894-AD89-088FB9675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100" y="4286632"/>
              <a:ext cx="4457700" cy="4746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3CD53C-7302-344A-AC15-40669CCF5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163" y="2294010"/>
              <a:ext cx="2858637" cy="199262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2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38481375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A553-A53B-8046-8519-4D93359D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759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60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4321-B8FC-2C41-BA70-5970812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3A32A-5591-4E41-A78F-B1BA7493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2" y="1867625"/>
            <a:ext cx="7327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500183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3A7D-2904-AE40-8B2B-D3402B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B20AB-31A0-9048-9546-3C2A6C43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28802"/>
            <a:ext cx="7069949" cy="32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4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Applied to Documents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2287-8CCE-4E41-9B4C-E8DCB810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764005"/>
            <a:ext cx="5207726" cy="1803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2E30C-9EF1-E048-BE6F-9825A6D2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956" y="3429000"/>
            <a:ext cx="3868239" cy="714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CA520-9A98-E548-95BE-3BC37DA7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9" y="2535988"/>
            <a:ext cx="1740229" cy="6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8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020E4-A1B8-4D44-9D6E-2C2A30B4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10" y="2561973"/>
            <a:ext cx="2616019" cy="55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5B1C-0AB7-BE40-8FD0-BEC16B04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1" y="3829252"/>
            <a:ext cx="2384698" cy="7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36BD5-E3DE-8740-BB78-DA6E477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71" y="5064034"/>
            <a:ext cx="2455590" cy="529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6546B-7D37-9842-93E7-33F839B43309}"/>
              </a:ext>
            </a:extLst>
          </p:cNvPr>
          <p:cNvSpPr txBox="1"/>
          <p:nvPr/>
        </p:nvSpPr>
        <p:spPr>
          <a:xfrm>
            <a:off x="5037548" y="2564666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MAP is “maximum a posteriori”  = most likely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43E8F-9D62-E040-A384-A83AF8CC2E17}"/>
              </a:ext>
            </a:extLst>
          </p:cNvPr>
          <p:cNvSpPr/>
          <p:nvPr/>
        </p:nvSpPr>
        <p:spPr>
          <a:xfrm>
            <a:off x="5134916" y="3899701"/>
            <a:ext cx="12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Bayes Rule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C5A60-D3D3-184F-9363-3D8987DDE486}"/>
              </a:ext>
            </a:extLst>
          </p:cNvPr>
          <p:cNvSpPr/>
          <p:nvPr/>
        </p:nvSpPr>
        <p:spPr>
          <a:xfrm>
            <a:off x="5134916" y="5039211"/>
            <a:ext cx="27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Dropping the denominator</a:t>
            </a:r>
            <a:endParaRPr lang="en-US" b="1" dirty="0">
              <a:solidFill>
                <a:schemeClr val="bg1"/>
              </a:solidFill>
              <a:effectLst/>
              <a:highlight>
                <a:srgbClr val="FF0000"/>
              </a:highlight>
              <a:latin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7F1E1-8C6F-FA47-A7B8-FD990082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771" y="6046049"/>
            <a:ext cx="3055258" cy="4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02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8750-7DC9-8343-92F0-541AA13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882CE-F662-EB47-BEF5-779BE04D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674123"/>
            <a:ext cx="5660571" cy="73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73662-76F7-9E47-8FC2-F445A9A0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" y="2858421"/>
            <a:ext cx="6023096" cy="31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10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B8D9-7843-D546-8FB1-8D060404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Classifier: Independence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91C38-7458-1C45-AA61-FB3B9179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503"/>
            <a:ext cx="11724640" cy="2747963"/>
          </a:xfrm>
        </p:spPr>
        <p:txBody>
          <a:bodyPr/>
          <a:lstStyle/>
          <a:p>
            <a:r>
              <a:rPr lang="en-US" b="1" dirty="0"/>
              <a:t>Bag of Words assumption</a:t>
            </a:r>
            <a:r>
              <a:rPr lang="en-US" dirty="0"/>
              <a:t>: Assume position doesn’t matter</a:t>
            </a:r>
          </a:p>
          <a:p>
            <a:r>
              <a:rPr lang="en-US" b="1" dirty="0"/>
              <a:t>Conditional Independence</a:t>
            </a:r>
            <a:r>
              <a:rPr lang="en-US" dirty="0"/>
              <a:t>: Assume the feature probabilities P(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|c</a:t>
            </a:r>
            <a:r>
              <a:rPr lang="en-US" baseline="-25000" dirty="0" err="1"/>
              <a:t>j</a:t>
            </a:r>
            <a:r>
              <a:rPr lang="en-US" dirty="0"/>
              <a:t>) are independent given the class </a:t>
            </a:r>
            <a:r>
              <a:rPr lang="en-US" dirty="0" err="1"/>
              <a:t>c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4BFC8-76C7-8048-A929-75BDD54D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95" y="3305107"/>
            <a:ext cx="5007429" cy="17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74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5F6-EF71-094D-82CA-C283FB73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7"/>
            <a:ext cx="11724640" cy="1644100"/>
          </a:xfrm>
        </p:spPr>
        <p:txBody>
          <a:bodyPr/>
          <a:lstStyle/>
          <a:p>
            <a:r>
              <a:rPr lang="en-US" dirty="0"/>
              <a:t>First attempt: maximum likelihood estimates</a:t>
            </a:r>
          </a:p>
          <a:p>
            <a:pPr lvl="1"/>
            <a:r>
              <a:rPr lang="en-US" dirty="0"/>
              <a:t>simply use the frequencies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DAB4-9006-D446-BD3B-0DD2902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5" y="2771141"/>
            <a:ext cx="3364955" cy="2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7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037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8199-9414-F746-98A5-60FF802E9DDA}"/>
              </a:ext>
            </a:extLst>
          </p:cNvPr>
          <p:cNvSpPr/>
          <p:nvPr/>
        </p:nvSpPr>
        <p:spPr>
          <a:xfrm>
            <a:off x="2930434" y="3388234"/>
            <a:ext cx="2651760" cy="124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3D9A2-9BAF-FF48-8388-3381F91A5047}"/>
              </a:ext>
            </a:extLst>
          </p:cNvPr>
          <p:cNvSpPr/>
          <p:nvPr/>
        </p:nvSpPr>
        <p:spPr>
          <a:xfrm>
            <a:off x="5582194" y="1780188"/>
            <a:ext cx="2838995" cy="997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Naïve Bayes Parameter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6D1D9-7BAC-844F-8A14-5022E2FD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91" y="2109294"/>
            <a:ext cx="2871833" cy="9591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47D63-686D-584A-978A-F7068CAA75A1}"/>
              </a:ext>
            </a:extLst>
          </p:cNvPr>
          <p:cNvSpPr/>
          <p:nvPr/>
        </p:nvSpPr>
        <p:spPr>
          <a:xfrm>
            <a:off x="5103224" y="1780188"/>
            <a:ext cx="3666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times word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appears among all words in documents of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C76F2-2EB9-F54C-9A6B-4BADD5B4F9B4}"/>
              </a:ext>
            </a:extLst>
          </p:cNvPr>
          <p:cNvSpPr/>
          <p:nvPr/>
        </p:nvSpPr>
        <p:spPr>
          <a:xfrm>
            <a:off x="3194856" y="3410750"/>
            <a:ext cx="1908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fraction of word in the full vocabulary that appeared in topic </a:t>
            </a:r>
            <a:r>
              <a:rPr lang="en-US" i="1" dirty="0" err="1">
                <a:solidFill>
                  <a:schemeClr val="bg1"/>
                </a:solidFill>
                <a:latin typeface="Helvetica" pitchFamily="2" charset="0"/>
              </a:rPr>
              <a:t>c</a:t>
            </a:r>
            <a:r>
              <a:rPr lang="en-US" i="1" baseline="-25000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A8187E-F519-FC47-96A4-F0AFDC3F226B}"/>
              </a:ext>
            </a:extLst>
          </p:cNvPr>
          <p:cNvCxnSpPr/>
          <p:nvPr/>
        </p:nvCxnSpPr>
        <p:spPr>
          <a:xfrm>
            <a:off x="5103224" y="2272938"/>
            <a:ext cx="374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00192-7407-D94B-B21F-B61C2DDB2292}"/>
              </a:ext>
            </a:extLst>
          </p:cNvPr>
          <p:cNvCxnSpPr>
            <a:cxnSpLocks/>
          </p:cNvCxnSpPr>
          <p:nvPr/>
        </p:nvCxnSpPr>
        <p:spPr>
          <a:xfrm>
            <a:off x="4144686" y="2890390"/>
            <a:ext cx="0" cy="35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B1E3B6-F0BD-F74E-932C-FD5369D32073}"/>
              </a:ext>
            </a:extLst>
          </p:cNvPr>
          <p:cNvSpPr txBox="1"/>
          <p:nvPr/>
        </p:nvSpPr>
        <p:spPr>
          <a:xfrm>
            <a:off x="759659" y="5126672"/>
            <a:ext cx="1063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we have seen no training documents with the word </a:t>
            </a:r>
            <a:r>
              <a:rPr lang="en-US" b="1" i="1" dirty="0"/>
              <a:t>fantastic</a:t>
            </a:r>
            <a:r>
              <a:rPr lang="en-US" b="1" dirty="0"/>
              <a:t> </a:t>
            </a:r>
            <a:r>
              <a:rPr lang="en-US" dirty="0"/>
              <a:t> in the topic </a:t>
            </a:r>
            <a:r>
              <a:rPr lang="en-US" b="1" dirty="0"/>
              <a:t>positive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probabilities cannot be conditioned away</a:t>
            </a:r>
          </a:p>
        </p:txBody>
      </p:sp>
    </p:spTree>
    <p:extLst>
      <p:ext uri="{BB962C8B-B14F-4D97-AF65-F5344CB8AC3E}">
        <p14:creationId xmlns:p14="http://schemas.microsoft.com/office/powerpoint/2010/main" val="41385079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Naïve Bayes Parameter 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E0FBC-D32E-A64E-A1DD-B2BEBE8D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B23E-D399-2F49-A3A8-D78A487A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0"/>
            <a:ext cx="9499600" cy="52440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Types </a:t>
            </a:r>
          </a:p>
          <a:p>
            <a:pPr lvl="1"/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2"/>
            <a:r>
              <a:rPr lang="en-US" dirty="0"/>
              <a:t>Uniform-Cost Search</a:t>
            </a:r>
          </a:p>
          <a:p>
            <a:pPr lvl="1"/>
            <a:r>
              <a:rPr lang="en-US" dirty="0"/>
              <a:t>Informed Search Methods</a:t>
            </a:r>
          </a:p>
          <a:p>
            <a:pPr lvl="2"/>
            <a:r>
              <a:rPr lang="en-US" dirty="0"/>
              <a:t>Greedy Search</a:t>
            </a:r>
          </a:p>
          <a:p>
            <a:pPr lvl="2"/>
            <a:r>
              <a:rPr lang="en-US" dirty="0"/>
              <a:t>A*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235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Laplace Smoothing: Naïve Bayes Parameter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A8430-A4BF-954B-ABF0-2203600B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90" y="1946638"/>
            <a:ext cx="4107724" cy="796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6BE0B-2D5E-384B-8939-378FAB05A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90" y="3133815"/>
            <a:ext cx="4757239" cy="73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A708D-93CC-0C49-8193-3BB3A34C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71" y="4309473"/>
            <a:ext cx="4384766" cy="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57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Parameter Learning: Step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8ACF9-95AD-404F-B077-F942FAC8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71868"/>
            <a:ext cx="6597570" cy="304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CB19-EE44-FE4F-8C6D-373B909A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412856"/>
            <a:ext cx="4820052" cy="20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420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8FD4-B332-DC4D-8C97-B47BFFB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Evaluation: Step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/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# of correct prediction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in Test data: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 err="1"/>
                  <a:t>max_prob</a:t>
                </a:r>
                <a:r>
                  <a:rPr lang="en-US" dirty="0"/>
                  <a:t> = 0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For each class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Find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baseline="-25000" dirty="0"/>
                  <a:t>  </a:t>
                </a:r>
                <a:r>
                  <a:rPr lang="en-US" baseline="30000" dirty="0"/>
                  <a:t>= </a:t>
                </a:r>
                <a:r>
                  <a:rPr lang="en-US" dirty="0"/>
                  <a:t>probability of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j</a:t>
                </a:r>
                <a:r>
                  <a:rPr lang="en-US" dirty="0"/>
                  <a:t> to be in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dirty="0" err="1"/>
                  <a:t>pj</a:t>
                </a:r>
                <a:r>
                  <a:rPr lang="en-US" dirty="0"/>
                  <a:t> &gt; </a:t>
                </a:r>
                <a:r>
                  <a:rPr lang="en-US" dirty="0" err="1"/>
                  <a:t>max_prob</a:t>
                </a:r>
                <a:r>
                  <a:rPr lang="en-US" dirty="0"/>
                  <a:t>:</a:t>
                </a:r>
              </a:p>
              <a:p>
                <a:pPr marL="1657350" lvl="3" indent="-285750">
                  <a:buFont typeface="Wingdings" pitchFamily="2" charset="2"/>
                  <a:buChar char="q"/>
                </a:pPr>
                <a:r>
                  <a:rPr lang="en-US" dirty="0" err="1"/>
                  <a:t>max_prob</a:t>
                </a:r>
                <a:r>
                  <a:rPr lang="en-US" dirty="0"/>
                  <a:t> =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j</a:t>
                </a:r>
                <a:r>
                  <a:rPr lang="en-US" dirty="0"/>
                  <a:t>, </a:t>
                </a:r>
                <a:r>
                  <a:rPr lang="en-US" dirty="0" err="1"/>
                  <a:t>max_prob_class</a:t>
                </a:r>
                <a:r>
                  <a:rPr lang="en-US" dirty="0"/>
                  <a:t>=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If </a:t>
                </a:r>
                <a:r>
                  <a:rPr lang="en-US" dirty="0" err="1"/>
                  <a:t>max_prob_class</a:t>
                </a:r>
                <a:r>
                  <a:rPr lang="en-US" dirty="0"/>
                  <a:t> == actual label of </a:t>
                </a:r>
                <a:r>
                  <a:rPr lang="en-US" dirty="0" err="1"/>
                  <a:t>tj</a:t>
                </a:r>
                <a:r>
                  <a:rPr lang="en-US" dirty="0"/>
                  <a:t>: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/>
                  <a:t># of correct prediction += 1</a:t>
                </a:r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correct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prediction</m:t>
                        </m:r>
                        <m:r>
                          <m:rPr>
                            <m:nor/>
                          </m:rPr>
                          <a:rPr lang="en-US" dirty="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test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data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6283FF-6D21-A64C-AA84-4C229BFB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" y="1894114"/>
                <a:ext cx="8513421" cy="3584379"/>
              </a:xfrm>
              <a:prstGeom prst="rect">
                <a:avLst/>
              </a:prstGeom>
              <a:blipFill>
                <a:blip r:embed="rId2"/>
                <a:stretch>
                  <a:fillRect l="-447" t="-1060" b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3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4F88-75FD-9F47-9614-27CD6851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A2F7-AC65-ED40-8A01-6BCF7FD1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consists of: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space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function</a:t>
            </a:r>
          </a:p>
          <a:p>
            <a:pPr lvl="1">
              <a:lnSpc>
                <a:spcPct val="80000"/>
              </a:lnSpc>
              <a:buNone/>
            </a:pPr>
            <a:r>
              <a:rPr lang="en-US" dirty="0"/>
              <a:t>	(with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start state and 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(a plan) which transforms the start state to a goal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9952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43256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6919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9623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65253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7742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25647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432562"/>
            <a:ext cx="317500" cy="831168"/>
            <a:chOff x="4579" y="1056"/>
            <a:chExt cx="413" cy="1064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6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777843" y="2194566"/>
            <a:ext cx="951443" cy="304200"/>
            <a:chOff x="1189" y="2049"/>
            <a:chExt cx="1240" cy="397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189" y="222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737361"/>
            <a:ext cx="712789" cy="509757"/>
            <a:chOff x="1147" y="1453"/>
            <a:chExt cx="929" cy="66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2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6272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707197"/>
            <a:ext cx="807272" cy="539928"/>
            <a:chOff x="2369" y="1414"/>
            <a:chExt cx="1052" cy="70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6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7232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6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80575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35172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69077"/>
            <a:ext cx="855337" cy="397430"/>
            <a:chOff x="1891" y="1104"/>
            <a:chExt cx="1116" cy="51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716727"/>
            <a:ext cx="1143767" cy="591578"/>
            <a:chOff x="3024" y="1427"/>
            <a:chExt cx="1492" cy="77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6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75971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637627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  <p:extLst>
      <p:ext uri="{BB962C8B-B14F-4D97-AF65-F5344CB8AC3E}">
        <p14:creationId xmlns:p14="http://schemas.microsoft.com/office/powerpoint/2010/main" val="413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489528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502228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  <p:extLst>
      <p:ext uri="{BB962C8B-B14F-4D97-AF65-F5344CB8AC3E}">
        <p14:creationId xmlns:p14="http://schemas.microsoft.com/office/powerpoint/2010/main" val="7236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8836702" y="233068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452527" y="2330683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8657321" y="2337028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Deepening Search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7860394" y="2311627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214530" y="224177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8982754" y="266723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459002" y="265770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112932" y="2518006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095466" y="247196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497104" y="2270354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9706654" y="370704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058957" y="233703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80190" y="1592945"/>
            <a:ext cx="6908800" cy="472916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dirty="0"/>
              <a:t>Generally most work happens in the lowest level searched, so not so bad!</a:t>
            </a:r>
          </a:p>
          <a:p>
            <a:pPr lvl="1"/>
            <a:endParaRPr lang="en-US" dirty="0"/>
          </a:p>
          <a:p>
            <a:r>
              <a:rPr lang="en-US" altLang="en-US" dirty="0"/>
              <a:t>A Preferred method with </a:t>
            </a:r>
            <a:r>
              <a:rPr lang="en-US" altLang="en-US" u="sng" dirty="0"/>
              <a:t>large search space</a:t>
            </a:r>
            <a:r>
              <a:rPr lang="en-US" altLang="en-US" dirty="0"/>
              <a:t> and </a:t>
            </a:r>
            <a:r>
              <a:rPr lang="en-US" altLang="en-US" u="sng" dirty="0"/>
              <a:t>depth of solution not known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90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8DCC-291E-C543-9CB5-055D8373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 (USC)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EFEFE-A84B-9E49-8911-80E84A45210E}"/>
              </a:ext>
            </a:extLst>
          </p:cNvPr>
          <p:cNvGrpSpPr>
            <a:grpSpLocks/>
          </p:cNvGrpSpPr>
          <p:nvPr/>
        </p:nvGrpSpPr>
        <p:grpSpPr bwMode="auto">
          <a:xfrm>
            <a:off x="2441580" y="3575277"/>
            <a:ext cx="6716713" cy="3349625"/>
            <a:chOff x="657" y="2180"/>
            <a:chExt cx="4231" cy="21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AFEFCEE-DA07-6C4A-A333-BDA7D4F07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6A32F9-9843-CC4D-BA50-ED497CFA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1F71291-A52D-C844-B0B0-5FC86AB9E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188EC6-BBC6-0F4C-9B3D-E0931A386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D21469B-A64D-714B-B537-BA8F9130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B48F78D-AE51-F842-8184-52CAD6C81C64}"/>
              </a:ext>
            </a:extLst>
          </p:cNvPr>
          <p:cNvGrpSpPr>
            <a:grpSpLocks/>
          </p:cNvGrpSpPr>
          <p:nvPr/>
        </p:nvGrpSpPr>
        <p:grpSpPr bwMode="auto">
          <a:xfrm>
            <a:off x="3227388" y="3548284"/>
            <a:ext cx="5486400" cy="3271915"/>
            <a:chOff x="48" y="2332"/>
            <a:chExt cx="3456" cy="2346"/>
          </a:xfrm>
        </p:grpSpPr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1ED8A8A3-A4BB-A440-AD96-7567595C6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0D98B17-4E17-A848-85BD-B7811AB45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56D4FF30-9B0E-3B4C-9FEA-D34F7FA6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9D77027F-E998-3840-B2BD-CF1B511C2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C8591D6-D385-6E41-8FDC-6D653D715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8DCA335-4B57-B742-A9DC-DE0F31F33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54CBE412-390F-E24B-A16F-8C455A4E9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70C9C09A-6090-FE41-8609-2238DAC17E70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54EC5B13-ED1F-2B40-9624-331F0A8CDA35}"/>
                </a:ext>
              </a:extLst>
            </p:cNvPr>
            <p:cNvCxnSpPr>
              <a:cxnSpLocks noChangeShapeType="1"/>
              <a:stCxn id="13" idx="2"/>
              <a:endCxn id="16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ADB3C486-569C-104C-A797-D98235819FB9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20">
              <a:extLst>
                <a:ext uri="{FF2B5EF4-FFF2-40B4-BE49-F238E27FC236}">
                  <a16:creationId xmlns:a16="http://schemas.microsoft.com/office/drawing/2014/main" id="{47511C5E-1988-D341-B208-0FF403E8AACE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30A76218-F650-5F4D-92AA-A9D07ABA7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8" name="Text Box 22">
                <a:extLst>
                  <a:ext uri="{FF2B5EF4-FFF2-40B4-BE49-F238E27FC236}">
                    <a16:creationId xmlns:a16="http://schemas.microsoft.com/office/drawing/2014/main" id="{2E1C5A27-B71A-F240-9C46-D91FE0CC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9" name="Text Box 23">
                <a:extLst>
                  <a:ext uri="{FF2B5EF4-FFF2-40B4-BE49-F238E27FC236}">
                    <a16:creationId xmlns:a16="http://schemas.microsoft.com/office/drawing/2014/main" id="{D35A5A33-9FD1-1347-9224-5E0B33CA9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0" name="Text Box 24">
                <a:extLst>
                  <a:ext uri="{FF2B5EF4-FFF2-40B4-BE49-F238E27FC236}">
                    <a16:creationId xmlns:a16="http://schemas.microsoft.com/office/drawing/2014/main" id="{88257077-5511-A64B-8356-9EBBD522A4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1" name="Text Box 25">
                <a:extLst>
                  <a:ext uri="{FF2B5EF4-FFF2-40B4-BE49-F238E27FC236}">
                    <a16:creationId xmlns:a16="http://schemas.microsoft.com/office/drawing/2014/main" id="{58C85FC1-6A62-7D45-BD2C-15D3EEC90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2" name="Text Box 26">
                <a:extLst>
                  <a:ext uri="{FF2B5EF4-FFF2-40B4-BE49-F238E27FC236}">
                    <a16:creationId xmlns:a16="http://schemas.microsoft.com/office/drawing/2014/main" id="{EE23EDC6-6E8A-5D4F-80CC-E51417DA3A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3" name="Text Box 27">
                <a:extLst>
                  <a:ext uri="{FF2B5EF4-FFF2-40B4-BE49-F238E27FC236}">
                    <a16:creationId xmlns:a16="http://schemas.microsoft.com/office/drawing/2014/main" id="{8CC94C34-4348-3A4A-907C-63556669E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8">
                <a:extLst>
                  <a:ext uri="{FF2B5EF4-FFF2-40B4-BE49-F238E27FC236}">
                    <a16:creationId xmlns:a16="http://schemas.microsoft.com/office/drawing/2014/main" id="{F111EA86-2891-AD49-AB34-5EC5FA78A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5" name="Text Box 29">
                <a:extLst>
                  <a:ext uri="{FF2B5EF4-FFF2-40B4-BE49-F238E27FC236}">
                    <a16:creationId xmlns:a16="http://schemas.microsoft.com/office/drawing/2014/main" id="{285ADC96-583F-CF43-9A27-E561193949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6" name="Text Box 30">
                <a:extLst>
                  <a:ext uri="{FF2B5EF4-FFF2-40B4-BE49-F238E27FC236}">
                    <a16:creationId xmlns:a16="http://schemas.microsoft.com/office/drawing/2014/main" id="{D91D08A3-40BC-9740-8EFA-AE0810AB6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7" name="Text Box 31">
                <a:extLst>
                  <a:ext uri="{FF2B5EF4-FFF2-40B4-BE49-F238E27FC236}">
                    <a16:creationId xmlns:a16="http://schemas.microsoft.com/office/drawing/2014/main" id="{EDD8040A-1040-4546-9994-99889B876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8" name="AutoShape 32">
                <a:extLst>
                  <a:ext uri="{FF2B5EF4-FFF2-40B4-BE49-F238E27FC236}">
                    <a16:creationId xmlns:a16="http://schemas.microsoft.com/office/drawing/2014/main" id="{18C02BC9-8600-9649-B67F-7EFE1F66C078}"/>
                  </a:ext>
                </a:extLst>
              </p:cNvPr>
              <p:cNvCxnSpPr>
                <a:cxnSpLocks noChangeShapeType="1"/>
                <a:stCxn id="48" idx="2"/>
                <a:endCxn id="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3">
                <a:extLst>
                  <a:ext uri="{FF2B5EF4-FFF2-40B4-BE49-F238E27FC236}">
                    <a16:creationId xmlns:a16="http://schemas.microsoft.com/office/drawing/2014/main" id="{549259A9-FFED-244B-A55B-6CE0943BDAD2}"/>
                  </a:ext>
                </a:extLst>
              </p:cNvPr>
              <p:cNvCxnSpPr>
                <a:cxnSpLocks noChangeShapeType="1"/>
                <a:stCxn id="48" idx="2"/>
                <a:endCxn id="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4">
                <a:extLst>
                  <a:ext uri="{FF2B5EF4-FFF2-40B4-BE49-F238E27FC236}">
                    <a16:creationId xmlns:a16="http://schemas.microsoft.com/office/drawing/2014/main" id="{26EBE8FF-0346-7F46-8724-8C80D6FB97D9}"/>
                  </a:ext>
                </a:extLst>
              </p:cNvPr>
              <p:cNvCxnSpPr>
                <a:cxnSpLocks noChangeShapeType="1"/>
                <a:stCxn id="50" idx="2"/>
                <a:endCxn id="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5">
                <a:extLst>
                  <a:ext uri="{FF2B5EF4-FFF2-40B4-BE49-F238E27FC236}">
                    <a16:creationId xmlns:a16="http://schemas.microsoft.com/office/drawing/2014/main" id="{4A1D4FF2-6DD9-CF4D-92FD-E923F1CCDEB8}"/>
                  </a:ext>
                </a:extLst>
              </p:cNvPr>
              <p:cNvCxnSpPr>
                <a:cxnSpLocks noChangeShapeType="1"/>
                <a:stCxn id="50" idx="2"/>
                <a:endCxn id="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6">
                <a:extLst>
                  <a:ext uri="{FF2B5EF4-FFF2-40B4-BE49-F238E27FC236}">
                    <a16:creationId xmlns:a16="http://schemas.microsoft.com/office/drawing/2014/main" id="{BF91E3C3-A0BA-B349-A917-D74FDAF15576}"/>
                  </a:ext>
                </a:extLst>
              </p:cNvPr>
              <p:cNvCxnSpPr>
                <a:cxnSpLocks noChangeShapeType="1"/>
                <a:stCxn id="52" idx="2"/>
                <a:endCxn id="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7">
                <a:extLst>
                  <a:ext uri="{FF2B5EF4-FFF2-40B4-BE49-F238E27FC236}">
                    <a16:creationId xmlns:a16="http://schemas.microsoft.com/office/drawing/2014/main" id="{A953EA39-8D1C-914B-9D60-D21108022D86}"/>
                  </a:ext>
                </a:extLst>
              </p:cNvPr>
              <p:cNvCxnSpPr>
                <a:cxnSpLocks noChangeShapeType="1"/>
                <a:stCxn id="49" idx="2"/>
                <a:endCxn id="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8">
                <a:extLst>
                  <a:ext uri="{FF2B5EF4-FFF2-40B4-BE49-F238E27FC236}">
                    <a16:creationId xmlns:a16="http://schemas.microsoft.com/office/drawing/2014/main" id="{24E306F6-8428-2F4F-8BD2-409D2FD2FBFA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9">
                <a:extLst>
                  <a:ext uri="{FF2B5EF4-FFF2-40B4-BE49-F238E27FC236}">
                    <a16:creationId xmlns:a16="http://schemas.microsoft.com/office/drawing/2014/main" id="{5CD2CFEC-E718-8D40-8DDE-A8D92A1780D8}"/>
                  </a:ext>
                </a:extLst>
              </p:cNvPr>
              <p:cNvCxnSpPr>
                <a:cxnSpLocks noChangeShapeType="1"/>
                <a:stCxn id="51" idx="2"/>
                <a:endCxn id="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40">
                <a:extLst>
                  <a:ext uri="{FF2B5EF4-FFF2-40B4-BE49-F238E27FC236}">
                    <a16:creationId xmlns:a16="http://schemas.microsoft.com/office/drawing/2014/main" id="{035880F1-FA46-C741-9220-44DCE0DA12A7}"/>
                  </a:ext>
                </a:extLst>
              </p:cNvPr>
              <p:cNvCxnSpPr>
                <a:cxnSpLocks noChangeShapeType="1"/>
                <a:stCxn id="55" idx="2"/>
                <a:endCxn id="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8897681-BF27-AB44-83F1-EEB5DEE23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3" name="AutoShape 42">
              <a:extLst>
                <a:ext uri="{FF2B5EF4-FFF2-40B4-BE49-F238E27FC236}">
                  <a16:creationId xmlns:a16="http://schemas.microsoft.com/office/drawing/2014/main" id="{BDF71DC2-B242-F94E-9797-6F43D57F3D2C}"/>
                </a:ext>
              </a:extLst>
            </p:cNvPr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4" name="Group 43">
              <a:extLst>
                <a:ext uri="{FF2B5EF4-FFF2-40B4-BE49-F238E27FC236}">
                  <a16:creationId xmlns:a16="http://schemas.microsoft.com/office/drawing/2014/main" id="{A40F145F-F2B8-0F4B-BAFC-EE634C9A9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654"/>
              <a:chOff x="1152" y="2640"/>
              <a:chExt cx="1104" cy="1654"/>
            </a:xfrm>
          </p:grpSpPr>
          <p:sp>
            <p:nvSpPr>
              <p:cNvPr id="29" name="Text Box 44">
                <a:extLst>
                  <a:ext uri="{FF2B5EF4-FFF2-40B4-BE49-F238E27FC236}">
                    <a16:creationId xmlns:a16="http://schemas.microsoft.com/office/drawing/2014/main" id="{4395EC0A-5A2F-574C-9247-29C5E64744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0" name="Text Box 45">
                <a:extLst>
                  <a:ext uri="{FF2B5EF4-FFF2-40B4-BE49-F238E27FC236}">
                    <a16:creationId xmlns:a16="http://schemas.microsoft.com/office/drawing/2014/main" id="{B2F35063-3172-BE45-8E6F-58A07E16B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1" name="Text Box 46">
                <a:extLst>
                  <a:ext uri="{FF2B5EF4-FFF2-40B4-BE49-F238E27FC236}">
                    <a16:creationId xmlns:a16="http://schemas.microsoft.com/office/drawing/2014/main" id="{78B9EF6A-7DA9-844B-948B-19233DA506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2" name="Text Box 47">
                <a:extLst>
                  <a:ext uri="{FF2B5EF4-FFF2-40B4-BE49-F238E27FC236}">
                    <a16:creationId xmlns:a16="http://schemas.microsoft.com/office/drawing/2014/main" id="{89A5DD49-05B5-2140-BC8E-540C58753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3" name="Text Box 48">
                <a:extLst>
                  <a:ext uri="{FF2B5EF4-FFF2-40B4-BE49-F238E27FC236}">
                    <a16:creationId xmlns:a16="http://schemas.microsoft.com/office/drawing/2014/main" id="{F0710AF9-A37E-C14C-AC19-77FD44919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4" name="Text Box 49">
                <a:extLst>
                  <a:ext uri="{FF2B5EF4-FFF2-40B4-BE49-F238E27FC236}">
                    <a16:creationId xmlns:a16="http://schemas.microsoft.com/office/drawing/2014/main" id="{E8AB4C34-DC86-054E-9D0B-F28AE8D0A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50">
                <a:extLst>
                  <a:ext uri="{FF2B5EF4-FFF2-40B4-BE49-F238E27FC236}">
                    <a16:creationId xmlns:a16="http://schemas.microsoft.com/office/drawing/2014/main" id="{0E1945FA-FB38-E249-BDB8-7ECC19828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6" name="Text Box 51">
                <a:extLst>
                  <a:ext uri="{FF2B5EF4-FFF2-40B4-BE49-F238E27FC236}">
                    <a16:creationId xmlns:a16="http://schemas.microsoft.com/office/drawing/2014/main" id="{F29A9953-CD5B-4540-B6C9-1EF1608F0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7" name="Text Box 52">
                <a:extLst>
                  <a:ext uri="{FF2B5EF4-FFF2-40B4-BE49-F238E27FC236}">
                    <a16:creationId xmlns:a16="http://schemas.microsoft.com/office/drawing/2014/main" id="{B8810F85-755E-2C4A-A443-443CA9583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38" name="Text Box 53">
                <a:extLst>
                  <a:ext uri="{FF2B5EF4-FFF2-40B4-BE49-F238E27FC236}">
                    <a16:creationId xmlns:a16="http://schemas.microsoft.com/office/drawing/2014/main" id="{64E8AC4B-371E-524F-8FAC-2E1776286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2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 dirty="0"/>
                  <a:t>a</a:t>
                </a:r>
              </a:p>
            </p:txBody>
          </p:sp>
          <p:cxnSp>
            <p:nvCxnSpPr>
              <p:cNvPr id="39" name="AutoShape 54">
                <a:extLst>
                  <a:ext uri="{FF2B5EF4-FFF2-40B4-BE49-F238E27FC236}">
                    <a16:creationId xmlns:a16="http://schemas.microsoft.com/office/drawing/2014/main" id="{C1FB4BF7-B5F4-0D44-BD23-70C378A93166}"/>
                  </a:ext>
                </a:extLst>
              </p:cNvPr>
              <p:cNvCxnSpPr>
                <a:cxnSpLocks noChangeShapeType="1"/>
                <a:stCxn id="29" idx="2"/>
                <a:endCxn id="31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5">
                <a:extLst>
                  <a:ext uri="{FF2B5EF4-FFF2-40B4-BE49-F238E27FC236}">
                    <a16:creationId xmlns:a16="http://schemas.microsoft.com/office/drawing/2014/main" id="{03376AA3-0596-9B4C-8ACC-0D685B98D339}"/>
                  </a:ext>
                </a:extLst>
              </p:cNvPr>
              <p:cNvCxnSpPr>
                <a:cxnSpLocks noChangeShapeType="1"/>
                <a:stCxn id="29" idx="2"/>
                <a:endCxn id="33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6">
                <a:extLst>
                  <a:ext uri="{FF2B5EF4-FFF2-40B4-BE49-F238E27FC236}">
                    <a16:creationId xmlns:a16="http://schemas.microsoft.com/office/drawing/2014/main" id="{10452338-1A08-A249-BE98-E04C7F899765}"/>
                  </a:ext>
                </a:extLst>
              </p:cNvPr>
              <p:cNvCxnSpPr>
                <a:cxnSpLocks noChangeShapeType="1"/>
                <a:stCxn id="31" idx="2"/>
                <a:endCxn id="30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7">
                <a:extLst>
                  <a:ext uri="{FF2B5EF4-FFF2-40B4-BE49-F238E27FC236}">
                    <a16:creationId xmlns:a16="http://schemas.microsoft.com/office/drawing/2014/main" id="{C4666D78-D557-604D-A9DE-3D54A15B4B7A}"/>
                  </a:ext>
                </a:extLst>
              </p:cNvPr>
              <p:cNvCxnSpPr>
                <a:cxnSpLocks noChangeShapeType="1"/>
                <a:stCxn id="31" idx="2"/>
                <a:endCxn id="34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8">
                <a:extLst>
                  <a:ext uri="{FF2B5EF4-FFF2-40B4-BE49-F238E27FC236}">
                    <a16:creationId xmlns:a16="http://schemas.microsoft.com/office/drawing/2014/main" id="{FDFB616F-5DCC-BF45-B682-127C7B693D04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9">
                <a:extLst>
                  <a:ext uri="{FF2B5EF4-FFF2-40B4-BE49-F238E27FC236}">
                    <a16:creationId xmlns:a16="http://schemas.microsoft.com/office/drawing/2014/main" id="{2D52F077-AB4F-DF4A-A007-3B07DCC184A0}"/>
                  </a:ext>
                </a:extLst>
              </p:cNvPr>
              <p:cNvCxnSpPr>
                <a:cxnSpLocks noChangeShapeType="1"/>
                <a:stCxn id="30" idx="2"/>
                <a:endCxn id="35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60">
                <a:extLst>
                  <a:ext uri="{FF2B5EF4-FFF2-40B4-BE49-F238E27FC236}">
                    <a16:creationId xmlns:a16="http://schemas.microsoft.com/office/drawing/2014/main" id="{9D860718-9BCD-414A-B8D1-177F0444CF83}"/>
                  </a:ext>
                </a:extLst>
              </p:cNvPr>
              <p:cNvCxnSpPr>
                <a:cxnSpLocks noChangeShapeType="1"/>
                <a:stCxn id="32" idx="2"/>
                <a:endCxn id="36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61">
                <a:extLst>
                  <a:ext uri="{FF2B5EF4-FFF2-40B4-BE49-F238E27FC236}">
                    <a16:creationId xmlns:a16="http://schemas.microsoft.com/office/drawing/2014/main" id="{57801BD1-295F-F54C-BC96-2A670CFF8AA3}"/>
                  </a:ext>
                </a:extLst>
              </p:cNvPr>
              <p:cNvCxnSpPr>
                <a:cxnSpLocks noChangeShapeType="1"/>
                <a:stCxn id="32" idx="2"/>
                <a:endCxn id="37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62">
                <a:extLst>
                  <a:ext uri="{FF2B5EF4-FFF2-40B4-BE49-F238E27FC236}">
                    <a16:creationId xmlns:a16="http://schemas.microsoft.com/office/drawing/2014/main" id="{5F6F9612-F3FC-8543-8943-796FE4C5F42E}"/>
                  </a:ext>
                </a:extLst>
              </p:cNvPr>
              <p:cNvCxnSpPr>
                <a:cxnSpLocks noChangeShapeType="1"/>
                <a:stCxn id="36" idx="2"/>
                <a:endCxn id="38" idx="0"/>
              </p:cNvCxnSpPr>
              <p:nvPr/>
            </p:nvCxnSpPr>
            <p:spPr bwMode="auto">
              <a:xfrm>
                <a:off x="1704" y="4018"/>
                <a:ext cx="0" cy="1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5" name="AutoShape 63">
              <a:extLst>
                <a:ext uri="{FF2B5EF4-FFF2-40B4-BE49-F238E27FC236}">
                  <a16:creationId xmlns:a16="http://schemas.microsoft.com/office/drawing/2014/main" id="{F7742C22-835F-504B-ADC2-495C0A87B5DA}"/>
                </a:ext>
              </a:extLst>
            </p:cNvPr>
            <p:cNvCxnSpPr>
              <a:cxnSpLocks noChangeShapeType="1"/>
              <a:stCxn id="13" idx="2"/>
              <a:endCxn id="29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64">
              <a:extLst>
                <a:ext uri="{FF2B5EF4-FFF2-40B4-BE49-F238E27FC236}">
                  <a16:creationId xmlns:a16="http://schemas.microsoft.com/office/drawing/2014/main" id="{6CC72F01-6D5B-F543-BAC1-0668315C6460}"/>
                </a:ext>
              </a:extLst>
            </p:cNvPr>
            <p:cNvCxnSpPr>
              <a:cxnSpLocks noChangeShapeType="1"/>
              <a:stCxn id="10" idx="2"/>
              <a:endCxn id="13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5">
              <a:extLst>
                <a:ext uri="{FF2B5EF4-FFF2-40B4-BE49-F238E27FC236}">
                  <a16:creationId xmlns:a16="http://schemas.microsoft.com/office/drawing/2014/main" id="{21CC8F19-C082-FB4F-9045-E12F3623B4C5}"/>
                </a:ext>
              </a:extLst>
            </p:cNvPr>
            <p:cNvCxnSpPr>
              <a:cxnSpLocks noChangeShapeType="1"/>
              <a:stCxn id="10" idx="2"/>
              <a:endCxn id="48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6">
              <a:extLst>
                <a:ext uri="{FF2B5EF4-FFF2-40B4-BE49-F238E27FC236}">
                  <a16:creationId xmlns:a16="http://schemas.microsoft.com/office/drawing/2014/main" id="{9C4AB0E8-021B-D84E-9168-550798BC5743}"/>
                </a:ext>
              </a:extLst>
            </p:cNvPr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7" name="Line 67">
            <a:extLst>
              <a:ext uri="{FF2B5EF4-FFF2-40B4-BE49-F238E27FC236}">
                <a16:creationId xmlns:a16="http://schemas.microsoft.com/office/drawing/2014/main" id="{4F51CB1E-4824-9646-926C-B98E250C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" y="344351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8" name="Oval 68">
            <a:extLst>
              <a:ext uri="{FF2B5EF4-FFF2-40B4-BE49-F238E27FC236}">
                <a16:creationId xmlns:a16="http://schemas.microsoft.com/office/drawing/2014/main" id="{66954D3F-E2F9-8643-B9CB-B7A9E952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35927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69" name="Oval 69">
            <a:extLst>
              <a:ext uri="{FF2B5EF4-FFF2-40B4-BE49-F238E27FC236}">
                <a16:creationId xmlns:a16="http://schemas.microsoft.com/office/drawing/2014/main" id="{BFAFCDC7-FA4A-A14B-B50B-81725A0A8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230" y="359432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7781D034-25F6-9743-ACBA-F465235F9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1" name="Oval 71">
            <a:extLst>
              <a:ext uri="{FF2B5EF4-FFF2-40B4-BE49-F238E27FC236}">
                <a16:creationId xmlns:a16="http://schemas.microsoft.com/office/drawing/2014/main" id="{4AC32A2B-DF70-2241-A1B8-62E9C8920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5" y="402136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2" name="Oval 72">
            <a:extLst>
              <a:ext uri="{FF2B5EF4-FFF2-40B4-BE49-F238E27FC236}">
                <a16:creationId xmlns:a16="http://schemas.microsoft.com/office/drawing/2014/main" id="{3D97A7AB-31D4-7742-B144-9370F24D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480" y="403723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3" name="Text Box 73">
            <a:extLst>
              <a:ext uri="{FF2B5EF4-FFF2-40B4-BE49-F238E27FC236}">
                <a16:creationId xmlns:a16="http://schemas.microsoft.com/office/drawing/2014/main" id="{5C1D044E-6312-8343-9496-BB4540BC0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23" y="1612286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74" name="Group 74">
            <a:extLst>
              <a:ext uri="{FF2B5EF4-FFF2-40B4-BE49-F238E27FC236}">
                <a16:creationId xmlns:a16="http://schemas.microsoft.com/office/drawing/2014/main" id="{1F5F660B-C674-3C47-B9F0-872F209DE7EF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1436912"/>
            <a:ext cx="3205163" cy="1768475"/>
            <a:chOff x="816" y="1056"/>
            <a:chExt cx="4176" cy="2304"/>
          </a:xfrm>
        </p:grpSpPr>
        <p:grpSp>
          <p:nvGrpSpPr>
            <p:cNvPr id="75" name="Group 75">
              <a:extLst>
                <a:ext uri="{FF2B5EF4-FFF2-40B4-BE49-F238E27FC236}">
                  <a16:creationId xmlns:a16="http://schemas.microsoft.com/office/drawing/2014/main" id="{9D5A9AE4-EC26-EC43-97EA-614F3C3DEB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7" name="AutoShape 76">
                <a:extLst>
                  <a:ext uri="{FF2B5EF4-FFF2-40B4-BE49-F238E27FC236}">
                    <a16:creationId xmlns:a16="http://schemas.microsoft.com/office/drawing/2014/main" id="{38AE51AB-63D1-4446-AA46-96507FCF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8" name="AutoShape 77">
                <a:extLst>
                  <a:ext uri="{FF2B5EF4-FFF2-40B4-BE49-F238E27FC236}">
                    <a16:creationId xmlns:a16="http://schemas.microsoft.com/office/drawing/2014/main" id="{EF2270BB-912C-F848-B868-61A5A382F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79" name="AutoShape 78">
                <a:extLst>
                  <a:ext uri="{FF2B5EF4-FFF2-40B4-BE49-F238E27FC236}">
                    <a16:creationId xmlns:a16="http://schemas.microsoft.com/office/drawing/2014/main" id="{19C44D1B-A929-6741-AAE3-2DAB31DF0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0" name="AutoShape 79">
                <a:extLst>
                  <a:ext uri="{FF2B5EF4-FFF2-40B4-BE49-F238E27FC236}">
                    <a16:creationId xmlns:a16="http://schemas.microsoft.com/office/drawing/2014/main" id="{8199E1D7-D27C-3A45-94A1-E8C390251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1" name="AutoShape 80">
                <a:extLst>
                  <a:ext uri="{FF2B5EF4-FFF2-40B4-BE49-F238E27FC236}">
                    <a16:creationId xmlns:a16="http://schemas.microsoft.com/office/drawing/2014/main" id="{FD92FB35-C874-3345-9747-CF827E840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2" name="AutoShape 81">
                <a:extLst>
                  <a:ext uri="{FF2B5EF4-FFF2-40B4-BE49-F238E27FC236}">
                    <a16:creationId xmlns:a16="http://schemas.microsoft.com/office/drawing/2014/main" id="{751C1D5A-86FA-044A-9AC9-D12FCCEA0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3" name="AutoShape 82">
                <a:extLst>
                  <a:ext uri="{FF2B5EF4-FFF2-40B4-BE49-F238E27FC236}">
                    <a16:creationId xmlns:a16="http://schemas.microsoft.com/office/drawing/2014/main" id="{66F23CFA-8D12-5643-B343-C2A8224EE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4" name="AutoShape 83">
                <a:extLst>
                  <a:ext uri="{FF2B5EF4-FFF2-40B4-BE49-F238E27FC236}">
                    <a16:creationId xmlns:a16="http://schemas.microsoft.com/office/drawing/2014/main" id="{A2F0E1B7-0D56-974C-B56B-AA88328F7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5" name="AutoShape 84">
                <a:extLst>
                  <a:ext uri="{FF2B5EF4-FFF2-40B4-BE49-F238E27FC236}">
                    <a16:creationId xmlns:a16="http://schemas.microsoft.com/office/drawing/2014/main" id="{96B33D08-E79C-744B-8C07-8CA6B1009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6" name="AutoShape 85">
                <a:extLst>
                  <a:ext uri="{FF2B5EF4-FFF2-40B4-BE49-F238E27FC236}">
                    <a16:creationId xmlns:a16="http://schemas.microsoft.com/office/drawing/2014/main" id="{337B82E4-367D-3B47-AC5E-03B173E29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87" name="AutoShape 86">
                <a:extLst>
                  <a:ext uri="{FF2B5EF4-FFF2-40B4-BE49-F238E27FC236}">
                    <a16:creationId xmlns:a16="http://schemas.microsoft.com/office/drawing/2014/main" id="{C13AB69E-11D0-4A45-8AE0-4E1EF655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88" name="AutoShape 87">
                <a:extLst>
                  <a:ext uri="{FF2B5EF4-FFF2-40B4-BE49-F238E27FC236}">
                    <a16:creationId xmlns:a16="http://schemas.microsoft.com/office/drawing/2014/main" id="{5D3AF5F7-858E-EE43-9B0D-AA4BA9F2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89" name="AutoShape 88">
                <a:extLst>
                  <a:ext uri="{FF2B5EF4-FFF2-40B4-BE49-F238E27FC236}">
                    <a16:creationId xmlns:a16="http://schemas.microsoft.com/office/drawing/2014/main" id="{448A9B47-78D1-CE47-866A-19CEADBC6CB0}"/>
                  </a:ext>
                </a:extLst>
              </p:cNvPr>
              <p:cNvCxnSpPr>
                <a:cxnSpLocks noChangeShapeType="1"/>
                <a:stCxn id="77" idx="5"/>
                <a:endCxn id="81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0" name="AutoShape 89">
                <a:extLst>
                  <a:ext uri="{FF2B5EF4-FFF2-40B4-BE49-F238E27FC236}">
                    <a16:creationId xmlns:a16="http://schemas.microsoft.com/office/drawing/2014/main" id="{13877558-286A-E041-9CAE-EE2DB49D248D}"/>
                  </a:ext>
                </a:extLst>
              </p:cNvPr>
              <p:cNvCxnSpPr>
                <a:cxnSpLocks noChangeShapeType="1"/>
                <a:stCxn id="81" idx="5"/>
                <a:endCxn id="82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90">
                <a:extLst>
                  <a:ext uri="{FF2B5EF4-FFF2-40B4-BE49-F238E27FC236}">
                    <a16:creationId xmlns:a16="http://schemas.microsoft.com/office/drawing/2014/main" id="{7B988448-A511-224A-9A60-86F2AF376489}"/>
                  </a:ext>
                </a:extLst>
              </p:cNvPr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91">
                <a:extLst>
                  <a:ext uri="{FF2B5EF4-FFF2-40B4-BE49-F238E27FC236}">
                    <a16:creationId xmlns:a16="http://schemas.microsoft.com/office/drawing/2014/main" id="{109130ED-C9BB-234C-A789-CA5145E97E0F}"/>
                  </a:ext>
                </a:extLst>
              </p:cNvPr>
              <p:cNvCxnSpPr>
                <a:cxnSpLocks noChangeShapeType="1"/>
                <a:stCxn id="85" idx="2"/>
                <a:endCxn id="81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92">
                <a:extLst>
                  <a:ext uri="{FF2B5EF4-FFF2-40B4-BE49-F238E27FC236}">
                    <a16:creationId xmlns:a16="http://schemas.microsoft.com/office/drawing/2014/main" id="{35C08047-B9D0-A34A-991D-B9184CB2F25E}"/>
                  </a:ext>
                </a:extLst>
              </p:cNvPr>
              <p:cNvCxnSpPr>
                <a:cxnSpLocks noChangeShapeType="1"/>
                <a:stCxn id="84" idx="4"/>
                <a:endCxn id="85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3">
                <a:extLst>
                  <a:ext uri="{FF2B5EF4-FFF2-40B4-BE49-F238E27FC236}">
                    <a16:creationId xmlns:a16="http://schemas.microsoft.com/office/drawing/2014/main" id="{8EF915A1-1B3A-6F4F-87D9-0AE94495A6FA}"/>
                  </a:ext>
                </a:extLst>
              </p:cNvPr>
              <p:cNvCxnSpPr>
                <a:cxnSpLocks noChangeShapeType="1"/>
                <a:stCxn id="84" idx="5"/>
                <a:endCxn id="88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4">
                <a:extLst>
                  <a:ext uri="{FF2B5EF4-FFF2-40B4-BE49-F238E27FC236}">
                    <a16:creationId xmlns:a16="http://schemas.microsoft.com/office/drawing/2014/main" id="{F0BC7ADC-CA6E-054F-8AB1-BBCAA2E13CF9}"/>
                  </a:ext>
                </a:extLst>
              </p:cNvPr>
              <p:cNvCxnSpPr>
                <a:cxnSpLocks noChangeShapeType="1"/>
                <a:stCxn id="88" idx="0"/>
                <a:endCxn id="87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5">
                <a:extLst>
                  <a:ext uri="{FF2B5EF4-FFF2-40B4-BE49-F238E27FC236}">
                    <a16:creationId xmlns:a16="http://schemas.microsoft.com/office/drawing/2014/main" id="{115FD1B3-BDA7-D346-99EA-59DAC4DC9DAE}"/>
                  </a:ext>
                </a:extLst>
              </p:cNvPr>
              <p:cNvCxnSpPr>
                <a:cxnSpLocks noChangeShapeType="1"/>
                <a:stCxn id="87" idx="0"/>
                <a:endCxn id="78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6">
                <a:extLst>
                  <a:ext uri="{FF2B5EF4-FFF2-40B4-BE49-F238E27FC236}">
                    <a16:creationId xmlns:a16="http://schemas.microsoft.com/office/drawing/2014/main" id="{0832F1A9-C173-C24F-960E-32866503350F}"/>
                  </a:ext>
                </a:extLst>
              </p:cNvPr>
              <p:cNvCxnSpPr>
                <a:cxnSpLocks noChangeShapeType="1"/>
                <a:stCxn id="77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7">
                <a:extLst>
                  <a:ext uri="{FF2B5EF4-FFF2-40B4-BE49-F238E27FC236}">
                    <a16:creationId xmlns:a16="http://schemas.microsoft.com/office/drawing/2014/main" id="{C1A07DEA-AFC4-694B-BB34-6E7BA3FBEB5B}"/>
                  </a:ext>
                </a:extLst>
              </p:cNvPr>
              <p:cNvCxnSpPr>
                <a:cxnSpLocks noChangeShapeType="1"/>
                <a:stCxn id="79" idx="1"/>
                <a:endCxn id="80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8">
                <a:extLst>
                  <a:ext uri="{FF2B5EF4-FFF2-40B4-BE49-F238E27FC236}">
                    <a16:creationId xmlns:a16="http://schemas.microsoft.com/office/drawing/2014/main" id="{3ACC2048-7109-D448-98CE-B510CD6C42FB}"/>
                  </a:ext>
                </a:extLst>
              </p:cNvPr>
              <p:cNvCxnSpPr>
                <a:cxnSpLocks noChangeShapeType="1"/>
                <a:endCxn id="86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9">
                <a:extLst>
                  <a:ext uri="{FF2B5EF4-FFF2-40B4-BE49-F238E27FC236}">
                    <a16:creationId xmlns:a16="http://schemas.microsoft.com/office/drawing/2014/main" id="{36B7C4B4-F919-4B45-B084-F564C8187EEF}"/>
                  </a:ext>
                </a:extLst>
              </p:cNvPr>
              <p:cNvCxnSpPr>
                <a:cxnSpLocks noChangeShapeType="1"/>
                <a:stCxn id="83" idx="2"/>
                <a:endCxn id="86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100">
                <a:extLst>
                  <a:ext uri="{FF2B5EF4-FFF2-40B4-BE49-F238E27FC236}">
                    <a16:creationId xmlns:a16="http://schemas.microsoft.com/office/drawing/2014/main" id="{D1F00B0A-E3BA-CD45-9735-6EA0B9F59613}"/>
                  </a:ext>
                </a:extLst>
              </p:cNvPr>
              <p:cNvCxnSpPr>
                <a:cxnSpLocks noChangeShapeType="1"/>
                <a:stCxn id="79" idx="7"/>
                <a:endCxn id="83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101">
                <a:extLst>
                  <a:ext uri="{FF2B5EF4-FFF2-40B4-BE49-F238E27FC236}">
                    <a16:creationId xmlns:a16="http://schemas.microsoft.com/office/drawing/2014/main" id="{6AB99653-8FF0-3E40-8C03-126DBFCEEADF}"/>
                  </a:ext>
                </a:extLst>
              </p:cNvPr>
              <p:cNvCxnSpPr>
                <a:cxnSpLocks noChangeShapeType="1"/>
                <a:stCxn id="79" idx="6"/>
                <a:endCxn id="84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102">
                <a:extLst>
                  <a:ext uri="{FF2B5EF4-FFF2-40B4-BE49-F238E27FC236}">
                    <a16:creationId xmlns:a16="http://schemas.microsoft.com/office/drawing/2014/main" id="{A5AC1492-FE94-2F4B-88CB-FA68E32B8DCA}"/>
                  </a:ext>
                </a:extLst>
              </p:cNvPr>
              <p:cNvCxnSpPr>
                <a:cxnSpLocks noChangeShapeType="1"/>
                <a:stCxn id="87" idx="1"/>
                <a:endCxn id="83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3">
                <a:extLst>
                  <a:ext uri="{FF2B5EF4-FFF2-40B4-BE49-F238E27FC236}">
                    <a16:creationId xmlns:a16="http://schemas.microsoft.com/office/drawing/2014/main" id="{533DC5C7-13EA-EC4F-BB85-684880657BD9}"/>
                  </a:ext>
                </a:extLst>
              </p:cNvPr>
              <p:cNvCxnSpPr>
                <a:cxnSpLocks noChangeShapeType="1"/>
                <a:stCxn id="77" idx="6"/>
                <a:endCxn id="84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6" name="AutoShape 104">
              <a:extLst>
                <a:ext uri="{FF2B5EF4-FFF2-40B4-BE49-F238E27FC236}">
                  <a16:creationId xmlns:a16="http://schemas.microsoft.com/office/drawing/2014/main" id="{38384ADC-4080-884C-B5FE-646C3192D817}"/>
                </a:ext>
              </a:extLst>
            </p:cNvPr>
            <p:cNvCxnSpPr>
              <a:cxnSpLocks noChangeShapeType="1"/>
              <a:stCxn id="82" idx="6"/>
              <a:endCxn id="88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5" name="Text Box 105">
            <a:extLst>
              <a:ext uri="{FF2B5EF4-FFF2-40B4-BE49-F238E27FC236}">
                <a16:creationId xmlns:a16="http://schemas.microsoft.com/office/drawing/2014/main" id="{7F0414C5-99D4-824F-A352-332D121C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4035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06" name="Text Box 106">
            <a:extLst>
              <a:ext uri="{FF2B5EF4-FFF2-40B4-BE49-F238E27FC236}">
                <a16:creationId xmlns:a16="http://schemas.microsoft.com/office/drawing/2014/main" id="{1A4DD2B6-47DE-6F4C-8177-36E0CE6C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9" y="396579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07" name="Text Box 107">
            <a:extLst>
              <a:ext uri="{FF2B5EF4-FFF2-40B4-BE49-F238E27FC236}">
                <a16:creationId xmlns:a16="http://schemas.microsoft.com/office/drawing/2014/main" id="{3F4AE734-FBDB-0646-86A9-43F19245F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9" y="3962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08" name="Oval 108">
            <a:extLst>
              <a:ext uri="{FF2B5EF4-FFF2-40B4-BE49-F238E27FC236}">
                <a16:creationId xmlns:a16="http://schemas.microsoft.com/office/drawing/2014/main" id="{9DFFB1F4-BABF-7C44-AA51-8CE97CB8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035646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09">
            <a:extLst>
              <a:ext uri="{FF2B5EF4-FFF2-40B4-BE49-F238E27FC236}">
                <a16:creationId xmlns:a16="http://schemas.microsoft.com/office/drawing/2014/main" id="{0B15A451-70BD-3246-B733-90ABAF9E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356" y="45484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Text Box 110">
            <a:extLst>
              <a:ext uri="{FF2B5EF4-FFF2-40B4-BE49-F238E27FC236}">
                <a16:creationId xmlns:a16="http://schemas.microsoft.com/office/drawing/2014/main" id="{1295B2F2-EFF3-4E48-9232-6AE5426C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9" y="44706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111" name="Oval 111">
            <a:extLst>
              <a:ext uri="{FF2B5EF4-FFF2-40B4-BE49-F238E27FC236}">
                <a16:creationId xmlns:a16="http://schemas.microsoft.com/office/drawing/2014/main" id="{C2F79974-BC7B-D644-B0BF-A34BC99A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12">
            <a:extLst>
              <a:ext uri="{FF2B5EF4-FFF2-40B4-BE49-F238E27FC236}">
                <a16:creationId xmlns:a16="http://schemas.microsoft.com/office/drawing/2014/main" id="{ADF9A392-31F2-E544-A5A7-A9D63A3D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5" y="45642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Oval 113">
            <a:extLst>
              <a:ext uri="{FF2B5EF4-FFF2-40B4-BE49-F238E27FC236}">
                <a16:creationId xmlns:a16="http://schemas.microsoft.com/office/drawing/2014/main" id="{D20E0F06-81F4-A843-A261-4C5E283EC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455634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4" name="Text Box 114">
            <a:extLst>
              <a:ext uri="{FF2B5EF4-FFF2-40B4-BE49-F238E27FC236}">
                <a16:creationId xmlns:a16="http://schemas.microsoft.com/office/drawing/2014/main" id="{1FC957C0-FF95-E449-877C-F57E5D53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9" y="4521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115" name="Text Box 115">
            <a:extLst>
              <a:ext uri="{FF2B5EF4-FFF2-40B4-BE49-F238E27FC236}">
                <a16:creationId xmlns:a16="http://schemas.microsoft.com/office/drawing/2014/main" id="{959D81CC-FFDE-6A44-AC6B-1422E147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9" y="46738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16" name="Text Box 116">
            <a:extLst>
              <a:ext uri="{FF2B5EF4-FFF2-40B4-BE49-F238E27FC236}">
                <a16:creationId xmlns:a16="http://schemas.microsoft.com/office/drawing/2014/main" id="{258681F9-339E-9349-B765-4548AB88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4765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117" name="Oval 117">
            <a:extLst>
              <a:ext uri="{FF2B5EF4-FFF2-40B4-BE49-F238E27FC236}">
                <a16:creationId xmlns:a16="http://schemas.microsoft.com/office/drawing/2014/main" id="{B154270D-6C0E-CF4A-B695-FC60A7475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5" y="408803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8" name="Oval 118">
            <a:extLst>
              <a:ext uri="{FF2B5EF4-FFF2-40B4-BE49-F238E27FC236}">
                <a16:creationId xmlns:a16="http://schemas.microsoft.com/office/drawing/2014/main" id="{5729CF94-A474-1741-B62A-71A4BABF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6" y="4565872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9" name="Oval 119">
            <a:extLst>
              <a:ext uri="{FF2B5EF4-FFF2-40B4-BE49-F238E27FC236}">
                <a16:creationId xmlns:a16="http://schemas.microsoft.com/office/drawing/2014/main" id="{CF84216B-A063-1D4A-B8F9-3530D07D1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6" y="5111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0" name="Oval 120">
            <a:extLst>
              <a:ext uri="{FF2B5EF4-FFF2-40B4-BE49-F238E27FC236}">
                <a16:creationId xmlns:a16="http://schemas.microsoft.com/office/drawing/2014/main" id="{C65D822C-3577-3346-A80C-58DEAE82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139" y="5111972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1" name="Oval 121">
            <a:extLst>
              <a:ext uri="{FF2B5EF4-FFF2-40B4-BE49-F238E27FC236}">
                <a16:creationId xmlns:a16="http://schemas.microsoft.com/office/drawing/2014/main" id="{F47EADD2-6419-C94B-B750-695C5E797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6" y="455793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2" name="Oval 122">
            <a:extLst>
              <a:ext uri="{FF2B5EF4-FFF2-40B4-BE49-F238E27FC236}">
                <a16:creationId xmlns:a16="http://schemas.microsoft.com/office/drawing/2014/main" id="{1DBB545F-2AC7-2040-9D9F-860535C62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50849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3" name="Oval 123">
            <a:extLst>
              <a:ext uri="{FF2B5EF4-FFF2-40B4-BE49-F238E27FC236}">
                <a16:creationId xmlns:a16="http://schemas.microsoft.com/office/drawing/2014/main" id="{979D2A35-BC19-2E4F-A907-AEFDCBC7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092922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4" name="Text Box 124">
            <a:extLst>
              <a:ext uri="{FF2B5EF4-FFF2-40B4-BE49-F238E27FC236}">
                <a16:creationId xmlns:a16="http://schemas.microsoft.com/office/drawing/2014/main" id="{5E7FBDC3-3C17-0C4F-9454-638D4AF5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7" y="50294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125" name="Text Box 125">
            <a:extLst>
              <a:ext uri="{FF2B5EF4-FFF2-40B4-BE49-F238E27FC236}">
                <a16:creationId xmlns:a16="http://schemas.microsoft.com/office/drawing/2014/main" id="{55A993A5-434B-6048-8AA5-22955869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503577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126" name="Oval 126">
            <a:extLst>
              <a:ext uri="{FF2B5EF4-FFF2-40B4-BE49-F238E27FC236}">
                <a16:creationId xmlns:a16="http://schemas.microsoft.com/office/drawing/2014/main" id="{24040591-8F5B-794B-BA15-2C367E6D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30" y="5094513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7" name="Oval 127">
            <a:extLst>
              <a:ext uri="{FF2B5EF4-FFF2-40B4-BE49-F238E27FC236}">
                <a16:creationId xmlns:a16="http://schemas.microsoft.com/office/drawing/2014/main" id="{C7757882-1F4E-CA4D-B5E5-B64CA14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6" y="561997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8" name="Text Box 128">
            <a:extLst>
              <a:ext uri="{FF2B5EF4-FFF2-40B4-BE49-F238E27FC236}">
                <a16:creationId xmlns:a16="http://schemas.microsoft.com/office/drawing/2014/main" id="{B9486BDB-7CE4-D440-B108-E8275461E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5" y="55644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29" name="Oval 129">
            <a:extLst>
              <a:ext uri="{FF2B5EF4-FFF2-40B4-BE49-F238E27FC236}">
                <a16:creationId xmlns:a16="http://schemas.microsoft.com/office/drawing/2014/main" id="{3BC2DF76-93E8-7D4E-BCE8-D29313017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9" y="562156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0" name="Oval 130">
            <a:extLst>
              <a:ext uri="{FF2B5EF4-FFF2-40B4-BE49-F238E27FC236}">
                <a16:creationId xmlns:a16="http://schemas.microsoft.com/office/drawing/2014/main" id="{01849375-F978-1643-B82C-150B374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4861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1" name="Text Box 131">
            <a:extLst>
              <a:ext uri="{FF2B5EF4-FFF2-40B4-BE49-F238E27FC236}">
                <a16:creationId xmlns:a16="http://schemas.microsoft.com/office/drawing/2014/main" id="{D2C92E22-A6E0-AE4F-971B-6E2E9D71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7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132" name="Text Box 132">
            <a:extLst>
              <a:ext uri="{FF2B5EF4-FFF2-40B4-BE49-F238E27FC236}">
                <a16:creationId xmlns:a16="http://schemas.microsoft.com/office/drawing/2014/main" id="{0B304E86-098A-4444-B8BA-B0608B197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09146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3" name="Oval 133">
            <a:extLst>
              <a:ext uri="{FF2B5EF4-FFF2-40B4-BE49-F238E27FC236}">
                <a16:creationId xmlns:a16="http://schemas.microsoft.com/office/drawing/2014/main" id="{C2A7077C-DC9D-6344-85E2-3554F2A8D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30" y="612956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4" name="Oval 134">
            <a:extLst>
              <a:ext uri="{FF2B5EF4-FFF2-40B4-BE49-F238E27FC236}">
                <a16:creationId xmlns:a16="http://schemas.microsoft.com/office/drawing/2014/main" id="{D73044FB-88FA-9B4A-B879-E8F55B51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6" y="402294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5" name="Oval 135">
            <a:extLst>
              <a:ext uri="{FF2B5EF4-FFF2-40B4-BE49-F238E27FC236}">
                <a16:creationId xmlns:a16="http://schemas.microsoft.com/office/drawing/2014/main" id="{61F5D039-47EC-EA4A-A874-7F470825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9" y="455158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6" name="Oval 136">
            <a:extLst>
              <a:ext uri="{FF2B5EF4-FFF2-40B4-BE49-F238E27FC236}">
                <a16:creationId xmlns:a16="http://schemas.microsoft.com/office/drawing/2014/main" id="{D95FE31C-FC47-AE42-B0FE-FC33C7F3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54999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7" name="Text Box 137">
            <a:extLst>
              <a:ext uri="{FF2B5EF4-FFF2-40B4-BE49-F238E27FC236}">
                <a16:creationId xmlns:a16="http://schemas.microsoft.com/office/drawing/2014/main" id="{84518AEE-46E4-D24B-990B-83D4395D5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44944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138" name="Text Box 138">
            <a:extLst>
              <a:ext uri="{FF2B5EF4-FFF2-40B4-BE49-F238E27FC236}">
                <a16:creationId xmlns:a16="http://schemas.microsoft.com/office/drawing/2014/main" id="{1F637E78-D047-3043-955C-976E1517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7" y="448332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9" name="Oval 139">
            <a:extLst>
              <a:ext uri="{FF2B5EF4-FFF2-40B4-BE49-F238E27FC236}">
                <a16:creationId xmlns:a16="http://schemas.microsoft.com/office/drawing/2014/main" id="{168408A9-38E1-2A41-B905-D3A1BCC3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80" y="615019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0" name="Text Box 140">
            <a:extLst>
              <a:ext uri="{FF2B5EF4-FFF2-40B4-BE49-F238E27FC236}">
                <a16:creationId xmlns:a16="http://schemas.microsoft.com/office/drawing/2014/main" id="{1416F684-C110-EE4B-8974-DD131882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9" y="35197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41" name="Text Box 141">
            <a:extLst>
              <a:ext uri="{FF2B5EF4-FFF2-40B4-BE49-F238E27FC236}">
                <a16:creationId xmlns:a16="http://schemas.microsoft.com/office/drawing/2014/main" id="{A6F5AB9B-B98E-B748-8BCC-469BB2465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503418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142" name="Text Box 142">
            <a:extLst>
              <a:ext uri="{FF2B5EF4-FFF2-40B4-BE49-F238E27FC236}">
                <a16:creationId xmlns:a16="http://schemas.microsoft.com/office/drawing/2014/main" id="{507C980B-0825-2144-A56A-BD47852CC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7" y="2141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43" name="Text Box 143">
            <a:extLst>
              <a:ext uri="{FF2B5EF4-FFF2-40B4-BE49-F238E27FC236}">
                <a16:creationId xmlns:a16="http://schemas.microsoft.com/office/drawing/2014/main" id="{31D9BF8B-C973-3A4B-8600-E89929FB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22957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44" name="Text Box 144">
            <a:extLst>
              <a:ext uri="{FF2B5EF4-FFF2-40B4-BE49-F238E27FC236}">
                <a16:creationId xmlns:a16="http://schemas.microsoft.com/office/drawing/2014/main" id="{7EFF616B-58B2-944A-ABD3-42034EC6D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27894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5" name="Text Box 145">
            <a:extLst>
              <a:ext uri="{FF2B5EF4-FFF2-40B4-BE49-F238E27FC236}">
                <a16:creationId xmlns:a16="http://schemas.microsoft.com/office/drawing/2014/main" id="{0A7DBE0F-B508-2246-BE21-5E3CD4F5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1" y="1824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6" name="Text Box 146">
            <a:extLst>
              <a:ext uri="{FF2B5EF4-FFF2-40B4-BE49-F238E27FC236}">
                <a16:creationId xmlns:a16="http://schemas.microsoft.com/office/drawing/2014/main" id="{869CD291-1197-E94B-910C-732B93D8A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49" y="138611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47" name="Text Box 147">
            <a:extLst>
              <a:ext uri="{FF2B5EF4-FFF2-40B4-BE49-F238E27FC236}">
                <a16:creationId xmlns:a16="http://schemas.microsoft.com/office/drawing/2014/main" id="{93A29A7F-B7DF-4A4E-BD90-C7BB8110B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1" y="18068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8" name="Text Box 148">
            <a:extLst>
              <a:ext uri="{FF2B5EF4-FFF2-40B4-BE49-F238E27FC236}">
                <a16:creationId xmlns:a16="http://schemas.microsoft.com/office/drawing/2014/main" id="{E2DB5AC1-5906-5E4F-9C13-1E5FC03FB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7" y="2419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49" name="Text Box 149">
            <a:extLst>
              <a:ext uri="{FF2B5EF4-FFF2-40B4-BE49-F238E27FC236}">
                <a16:creationId xmlns:a16="http://schemas.microsoft.com/office/drawing/2014/main" id="{709A9DF1-2EF1-4841-B64D-9940562A1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3" y="22925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0" name="Text Box 150">
            <a:extLst>
              <a:ext uri="{FF2B5EF4-FFF2-40B4-BE49-F238E27FC236}">
                <a16:creationId xmlns:a16="http://schemas.microsoft.com/office/drawing/2014/main" id="{959E1369-FDD8-1641-B718-214073DAF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3018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151" name="Text Box 151">
            <a:extLst>
              <a:ext uri="{FF2B5EF4-FFF2-40B4-BE49-F238E27FC236}">
                <a16:creationId xmlns:a16="http://schemas.microsoft.com/office/drawing/2014/main" id="{495B77E4-C317-9241-8118-A8F993ADB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5" y="25386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52" name="Text Box 152">
            <a:extLst>
              <a:ext uri="{FF2B5EF4-FFF2-40B4-BE49-F238E27FC236}">
                <a16:creationId xmlns:a16="http://schemas.microsoft.com/office/drawing/2014/main" id="{17AB999D-9779-C743-9317-0FC09414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1" y="18877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3" name="AutoShape 153">
            <a:extLst>
              <a:ext uri="{FF2B5EF4-FFF2-40B4-BE49-F238E27FC236}">
                <a16:creationId xmlns:a16="http://schemas.microsoft.com/office/drawing/2014/main" id="{A889038E-3FC9-2143-A86A-A27DADB387C8}"/>
              </a:ext>
            </a:extLst>
          </p:cNvPr>
          <p:cNvSpPr>
            <a:spLocks/>
          </p:cNvSpPr>
          <p:nvPr/>
        </p:nvSpPr>
        <p:spPr bwMode="auto">
          <a:xfrm>
            <a:off x="1909765" y="3780058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Text Box 154">
            <a:extLst>
              <a:ext uri="{FF2B5EF4-FFF2-40B4-BE49-F238E27FC236}">
                <a16:creationId xmlns:a16="http://schemas.microsoft.com/office/drawing/2014/main" id="{30E46291-F680-2745-80E2-694F73B03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1" y="4994499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155" name="Text Box 155">
            <a:extLst>
              <a:ext uri="{FF2B5EF4-FFF2-40B4-BE49-F238E27FC236}">
                <a16:creationId xmlns:a16="http://schemas.microsoft.com/office/drawing/2014/main" id="{643FF063-0058-B548-B5E2-537439265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1" y="19941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33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2" grpId="0" animBg="1"/>
      <p:bldP spid="105" grpId="0"/>
      <p:bldP spid="106" grpId="0"/>
      <p:bldP spid="107" grpId="0"/>
      <p:bldP spid="108" grpId="0" animBg="1"/>
      <p:bldP spid="109" grpId="0" animBg="1"/>
      <p:bldP spid="110" grpId="0"/>
      <p:bldP spid="111" grpId="0" animBg="1"/>
      <p:bldP spid="112" grpId="0" animBg="1"/>
      <p:bldP spid="113" grpId="0" animBg="1"/>
      <p:bldP spid="114" grpId="0"/>
      <p:bldP spid="115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26" grpId="0" animBg="1"/>
      <p:bldP spid="127" grpId="0" animBg="1"/>
      <p:bldP spid="128" grpId="0"/>
      <p:bldP spid="129" grpId="0" animBg="1"/>
      <p:bldP spid="130" grpId="0" animBg="1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 animBg="1"/>
      <p:bldP spid="141" grpId="0"/>
      <p:bldP spid="153" grpId="0" animBg="1"/>
      <p:bldP spid="1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0" y="-23415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49A8FA-11A3-0E4F-B4B3-F1810BF6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12" y="1525321"/>
            <a:ext cx="11724640" cy="18160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heuristic is </a:t>
            </a:r>
          </a:p>
          <a:p>
            <a:pPr lvl="1"/>
            <a:r>
              <a:rPr lang="en-US" kern="0" dirty="0"/>
              <a:t>A function that </a:t>
            </a:r>
            <a:r>
              <a:rPr lang="en-US" i="1" kern="0" dirty="0"/>
              <a:t>estimates</a:t>
            </a:r>
            <a:r>
              <a:rPr lang="en-US" kern="0" dirty="0"/>
              <a:t> how close a state is to a goal</a:t>
            </a:r>
          </a:p>
          <a:p>
            <a:pPr lvl="1"/>
            <a:r>
              <a:rPr lang="en-US" kern="0" dirty="0"/>
              <a:t>Designed for a particular search problem</a:t>
            </a:r>
          </a:p>
          <a:p>
            <a:pPr lvl="1"/>
            <a:r>
              <a:rPr lang="en-US" kern="0" dirty="0"/>
              <a:t>Examples: Manhattan distance, Euclidean distance for pathing </a:t>
            </a:r>
          </a:p>
          <a:p>
            <a:pPr lvl="2"/>
            <a:r>
              <a:rPr lang="en-US" kern="0" dirty="0"/>
              <a:t>not the exact “path” distance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6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B93C-4F9F-3247-B527-2E19ECE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80C742-3608-0B43-8D56-1203764C046F}"/>
              </a:ext>
            </a:extLst>
          </p:cNvPr>
          <p:cNvSpPr txBox="1">
            <a:spLocks noChangeArrowheads="1"/>
          </p:cNvSpPr>
          <p:nvPr/>
        </p:nvSpPr>
        <p:spPr>
          <a:xfrm>
            <a:off x="294640" y="1554161"/>
            <a:ext cx="8229600" cy="4884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Expand the node that seems closest…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565FBD-23A0-7645-8048-5948648F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8042316" y="1450730"/>
            <a:ext cx="4053323" cy="254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F842063-C0D3-4196-936D-97469A08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159" y="2255828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AF86693E-C70A-42A2-9593-3CAD2908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975" y="2298692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9CCFE80-0AFD-432F-A191-8619D257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76" y="234949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46095C46-7025-443D-B77D-03F112DB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" y="2330446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109D1-B8D9-F24F-8AA5-EC6B7606AC09}"/>
              </a:ext>
            </a:extLst>
          </p:cNvPr>
          <p:cNvSpPr txBox="1"/>
          <p:nvPr/>
        </p:nvSpPr>
        <p:spPr>
          <a:xfrm>
            <a:off x="831128" y="6211005"/>
            <a:ext cx="579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Does not guarantee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350482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774F-D0C3-F745-B68D-E8EFD309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99D9-28A8-224C-930A-8D560291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55 minutes</a:t>
            </a:r>
          </a:p>
          <a:p>
            <a:pPr lvl="1"/>
            <a:r>
              <a:rPr lang="en-US" dirty="0"/>
              <a:t>Available for 24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 err="1"/>
              <a:t>i.e</a:t>
            </a:r>
            <a:r>
              <a:rPr lang="en-US" dirty="0"/>
              <a:t>, you can take it anytime during the 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Carman Quiz</a:t>
            </a:r>
          </a:p>
          <a:p>
            <a:pPr lvl="1"/>
            <a:r>
              <a:rPr lang="en-US" dirty="0"/>
              <a:t>Mixed format: MCQ, T/F, fill-in-the-blanks, ….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 need any special accommodation email me </a:t>
            </a:r>
            <a:r>
              <a:rPr lang="en-US" b="1" dirty="0">
                <a:solidFill>
                  <a:srgbClr val="FF0000"/>
                </a:solidFill>
              </a:rPr>
              <a:t>ASAP</a:t>
            </a:r>
          </a:p>
          <a:p>
            <a:pPr lvl="1"/>
            <a:r>
              <a:rPr lang="en-US" dirty="0"/>
              <a:t>tabassum.13@osu.edu</a:t>
            </a:r>
          </a:p>
        </p:txBody>
      </p:sp>
    </p:spTree>
    <p:extLst>
      <p:ext uri="{BB962C8B-B14F-4D97-AF65-F5344CB8AC3E}">
        <p14:creationId xmlns:p14="http://schemas.microsoft.com/office/powerpoint/2010/main" val="371150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40751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4025" y="1718191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50374" y="1471614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2587" y="1574800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4950" y="193040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601200" y="19208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5124" y="178117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7663" y="173513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9298" y="1533526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8850" y="284480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6724" y="150495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42005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5561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5465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4069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3608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41592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5768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41306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" y="19558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4800" y="1747778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5120" y="3860800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85228" y="3590866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118600" y="3576579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78119" y="6070600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95828845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8D2-573C-3E41-BEA2-307DA659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A* is a Combination of UCS and Greedy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92CA-7F2C-6949-83C1-1A49820F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612906"/>
            <a:ext cx="11724640" cy="486409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333FF"/>
                </a:solidFill>
                <a:cs typeface="Calibri"/>
              </a:rPr>
              <a:t>Uniform-cost</a:t>
            </a:r>
            <a:r>
              <a:rPr lang="en-US" dirty="0">
                <a:cs typeface="Calibri"/>
              </a:rPr>
              <a:t> orders by path cost, or </a:t>
            </a:r>
            <a:r>
              <a:rPr lang="en-US" i="1" dirty="0">
                <a:cs typeface="Calibri"/>
              </a:rPr>
              <a:t>backward cost  </a:t>
            </a:r>
            <a:r>
              <a:rPr lang="en-US" dirty="0">
                <a:cs typeface="Calibri"/>
              </a:rPr>
              <a:t>g(n)</a:t>
            </a:r>
          </a:p>
          <a:p>
            <a:r>
              <a:rPr lang="en-US" dirty="0">
                <a:solidFill>
                  <a:srgbClr val="CC0000"/>
                </a:solidFill>
                <a:cs typeface="Calibri"/>
              </a:rPr>
              <a:t>Greedy</a:t>
            </a:r>
            <a:r>
              <a:rPr lang="en-US" dirty="0">
                <a:cs typeface="Calibri"/>
              </a:rPr>
              <a:t> orders by goal proximity, or </a:t>
            </a:r>
            <a:r>
              <a:rPr lang="en-US" i="1" dirty="0">
                <a:cs typeface="Calibri"/>
              </a:rPr>
              <a:t>forward cost  </a:t>
            </a:r>
            <a:r>
              <a:rPr lang="en-US" dirty="0">
                <a:cs typeface="Calibri"/>
              </a:rPr>
              <a:t>h(n)</a:t>
            </a: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rgbClr val="CC00CC"/>
                </a:solidFill>
                <a:cs typeface="Calibri"/>
              </a:rPr>
              <a:t>A* Search</a:t>
            </a:r>
            <a:r>
              <a:rPr lang="en-US" dirty="0">
                <a:cs typeface="Calibri"/>
              </a:rPr>
              <a:t> orders by the sum: f(n) = g(n) + h(n)</a:t>
            </a:r>
          </a:p>
          <a:p>
            <a:endParaRPr lang="en-US" i="1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dirty="0">
              <a:solidFill>
                <a:schemeClr val="tx2"/>
              </a:solidFill>
              <a:cs typeface="Calibri"/>
            </a:endParaRPr>
          </a:p>
          <a:p>
            <a:endParaRPr lang="en-US" dirty="0"/>
          </a:p>
        </p:txBody>
      </p:sp>
      <p:cxnSp>
        <p:nvCxnSpPr>
          <p:cNvPr id="72" name="AutoShape 2">
            <a:extLst>
              <a:ext uri="{FF2B5EF4-FFF2-40B4-BE49-F238E27FC236}">
                <a16:creationId xmlns:a16="http://schemas.microsoft.com/office/drawing/2014/main" id="{ADF72C9F-726F-4A41-A9CB-F06CD62F9EA3}"/>
              </a:ext>
            </a:extLst>
          </p:cNvPr>
          <p:cNvCxnSpPr>
            <a:cxnSpLocks noChangeShapeType="1"/>
            <a:stCxn id="76" idx="6"/>
            <a:endCxn id="78" idx="2"/>
          </p:cNvCxnSpPr>
          <p:nvPr/>
        </p:nvCxnSpPr>
        <p:spPr bwMode="auto">
          <a:xfrm>
            <a:off x="5016500" y="43434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AutoShape 3">
            <a:extLst>
              <a:ext uri="{FF2B5EF4-FFF2-40B4-BE49-F238E27FC236}">
                <a16:creationId xmlns:a16="http://schemas.microsoft.com/office/drawing/2014/main" id="{A5761E1D-2131-2841-BBB6-53439CEBF74F}"/>
              </a:ext>
            </a:extLst>
          </p:cNvPr>
          <p:cNvCxnSpPr>
            <a:cxnSpLocks noChangeShapeType="1"/>
            <a:stCxn id="97" idx="4"/>
            <a:endCxn id="76" idx="0"/>
          </p:cNvCxnSpPr>
          <p:nvPr/>
        </p:nvCxnSpPr>
        <p:spPr bwMode="auto">
          <a:xfrm flipH="1">
            <a:off x="4787900" y="36576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" name="Oval 6">
            <a:extLst>
              <a:ext uri="{FF2B5EF4-FFF2-40B4-BE49-F238E27FC236}">
                <a16:creationId xmlns:a16="http://schemas.microsoft.com/office/drawing/2014/main" id="{D4652BA8-BF98-6946-AA20-CBF0DE31F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id="{779DAF56-AE51-2B4C-91F9-18CC7918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76" name="Oval 8">
            <a:extLst>
              <a:ext uri="{FF2B5EF4-FFF2-40B4-BE49-F238E27FC236}">
                <a16:creationId xmlns:a16="http://schemas.microsoft.com/office/drawing/2014/main" id="{E6A4C6C6-207C-114E-9065-B7538CBC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77" name="Oval 9">
            <a:extLst>
              <a:ext uri="{FF2B5EF4-FFF2-40B4-BE49-F238E27FC236}">
                <a16:creationId xmlns:a16="http://schemas.microsoft.com/office/drawing/2014/main" id="{349674F9-A54D-1B40-8BB3-8B7FB430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AF4ED93A-BB9F-724F-B4BE-F6DCEDED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8E6E5B78-4146-C54B-B9EA-1A7BB562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0" y="44958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80" name="Text Box 12">
            <a:extLst>
              <a:ext uri="{FF2B5EF4-FFF2-40B4-BE49-F238E27FC236}">
                <a16:creationId xmlns:a16="http://schemas.microsoft.com/office/drawing/2014/main" id="{6811CBAD-D95B-6E44-B6CB-2097D098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86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1" name="Text Box 13">
            <a:extLst>
              <a:ext uri="{FF2B5EF4-FFF2-40B4-BE49-F238E27FC236}">
                <a16:creationId xmlns:a16="http://schemas.microsoft.com/office/drawing/2014/main" id="{8F54566D-0281-044A-AC18-73CD8C23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6482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82" name="Text Box 14">
            <a:extLst>
              <a:ext uri="{FF2B5EF4-FFF2-40B4-BE49-F238E27FC236}">
                <a16:creationId xmlns:a16="http://schemas.microsoft.com/office/drawing/2014/main" id="{046FD94B-4FF1-4C48-A8B2-878823A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3" name="Text Box 15">
            <a:extLst>
              <a:ext uri="{FF2B5EF4-FFF2-40B4-BE49-F238E27FC236}">
                <a16:creationId xmlns:a16="http://schemas.microsoft.com/office/drawing/2014/main" id="{42F44C18-85ED-DC46-A6F9-CED828E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5908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84" name="Text Box 16">
            <a:extLst>
              <a:ext uri="{FF2B5EF4-FFF2-40B4-BE49-F238E27FC236}">
                <a16:creationId xmlns:a16="http://schemas.microsoft.com/office/drawing/2014/main" id="{C907E227-FF0E-A640-99C9-DB9A1A3A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48768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5" name="Text Box 17">
            <a:extLst>
              <a:ext uri="{FF2B5EF4-FFF2-40B4-BE49-F238E27FC236}">
                <a16:creationId xmlns:a16="http://schemas.microsoft.com/office/drawing/2014/main" id="{BDDC6CA0-3C66-1A43-9189-61211A04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45561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6" name="Text Box 18">
            <a:extLst>
              <a:ext uri="{FF2B5EF4-FFF2-40B4-BE49-F238E27FC236}">
                <a16:creationId xmlns:a16="http://schemas.microsoft.com/office/drawing/2014/main" id="{A27365DD-1598-7E47-A85F-11F38F4B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87" name="Text Box 19">
            <a:extLst>
              <a:ext uri="{FF2B5EF4-FFF2-40B4-BE49-F238E27FC236}">
                <a16:creationId xmlns:a16="http://schemas.microsoft.com/office/drawing/2014/main" id="{8584D545-9D16-8741-A21D-B8DB223C6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4958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8" name="Text Box 20">
            <a:extLst>
              <a:ext uri="{FF2B5EF4-FFF2-40B4-BE49-F238E27FC236}">
                <a16:creationId xmlns:a16="http://schemas.microsoft.com/office/drawing/2014/main" id="{817671FD-CF34-AC45-81D4-E2E4E2849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46482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89" name="AutoShape 21">
            <a:extLst>
              <a:ext uri="{FF2B5EF4-FFF2-40B4-BE49-F238E27FC236}">
                <a16:creationId xmlns:a16="http://schemas.microsoft.com/office/drawing/2014/main" id="{31890E7E-6171-0B46-B11B-77CCD8A464B8}"/>
              </a:ext>
            </a:extLst>
          </p:cNvPr>
          <p:cNvCxnSpPr>
            <a:cxnSpLocks noChangeShapeType="1"/>
            <a:stCxn id="74" idx="6"/>
            <a:endCxn id="75" idx="2"/>
          </p:cNvCxnSpPr>
          <p:nvPr/>
        </p:nvCxnSpPr>
        <p:spPr bwMode="auto">
          <a:xfrm>
            <a:off x="901700" y="43434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22">
            <a:extLst>
              <a:ext uri="{FF2B5EF4-FFF2-40B4-BE49-F238E27FC236}">
                <a16:creationId xmlns:a16="http://schemas.microsoft.com/office/drawing/2014/main" id="{E27FB78D-4325-FC48-A0A3-5CD85A56F469}"/>
              </a:ext>
            </a:extLst>
          </p:cNvPr>
          <p:cNvCxnSpPr>
            <a:cxnSpLocks noChangeShapeType="1"/>
            <a:stCxn id="75" idx="4"/>
            <a:endCxn id="77" idx="0"/>
          </p:cNvCxnSpPr>
          <p:nvPr/>
        </p:nvCxnSpPr>
        <p:spPr bwMode="auto">
          <a:xfrm>
            <a:off x="1968500" y="45720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23">
            <a:extLst>
              <a:ext uri="{FF2B5EF4-FFF2-40B4-BE49-F238E27FC236}">
                <a16:creationId xmlns:a16="http://schemas.microsoft.com/office/drawing/2014/main" id="{FB2C3D05-D773-F743-8EE9-04F9870EB9B2}"/>
              </a:ext>
            </a:extLst>
          </p:cNvPr>
          <p:cNvCxnSpPr>
            <a:cxnSpLocks noChangeShapeType="1"/>
            <a:stCxn id="75" idx="0"/>
            <a:endCxn id="97" idx="1"/>
          </p:cNvCxnSpPr>
          <p:nvPr/>
        </p:nvCxnSpPr>
        <p:spPr bwMode="auto">
          <a:xfrm rot="-5400000">
            <a:off x="3216276" y="20193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24">
            <a:extLst>
              <a:ext uri="{FF2B5EF4-FFF2-40B4-BE49-F238E27FC236}">
                <a16:creationId xmlns:a16="http://schemas.microsoft.com/office/drawing/2014/main" id="{944E87F3-07D9-D04C-B358-5C24CDECCF53}"/>
              </a:ext>
            </a:extLst>
          </p:cNvPr>
          <p:cNvCxnSpPr>
            <a:cxnSpLocks noChangeShapeType="1"/>
            <a:stCxn id="77" idx="2"/>
            <a:endCxn id="93" idx="6"/>
          </p:cNvCxnSpPr>
          <p:nvPr/>
        </p:nvCxnSpPr>
        <p:spPr bwMode="auto">
          <a:xfrm rot="10800000">
            <a:off x="901700" y="52578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3" name="Oval 25">
            <a:extLst>
              <a:ext uri="{FF2B5EF4-FFF2-40B4-BE49-F238E27FC236}">
                <a16:creationId xmlns:a16="http://schemas.microsoft.com/office/drawing/2014/main" id="{9FE6887F-A746-C14C-A0CA-3DDF36E2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94" name="AutoShape 27">
            <a:extLst>
              <a:ext uri="{FF2B5EF4-FFF2-40B4-BE49-F238E27FC236}">
                <a16:creationId xmlns:a16="http://schemas.microsoft.com/office/drawing/2014/main" id="{81FEF7CB-C663-864D-B661-1E7BCDDB53A7}"/>
              </a:ext>
            </a:extLst>
          </p:cNvPr>
          <p:cNvCxnSpPr>
            <a:cxnSpLocks noChangeShapeType="1"/>
            <a:stCxn id="75" idx="6"/>
            <a:endCxn id="76" idx="2"/>
          </p:cNvCxnSpPr>
          <p:nvPr/>
        </p:nvCxnSpPr>
        <p:spPr bwMode="auto">
          <a:xfrm>
            <a:off x="2197100" y="43434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" name="Text Box 28">
            <a:extLst>
              <a:ext uri="{FF2B5EF4-FFF2-40B4-BE49-F238E27FC236}">
                <a16:creationId xmlns:a16="http://schemas.microsoft.com/office/drawing/2014/main" id="{0CE9427F-1A5E-EB40-92BB-C9272061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54705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625C557-02B5-F149-89BC-C9BE3DA7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97" name="Oval 31">
            <a:extLst>
              <a:ext uri="{FF2B5EF4-FFF2-40B4-BE49-F238E27FC236}">
                <a16:creationId xmlns:a16="http://schemas.microsoft.com/office/drawing/2014/main" id="{09B155F7-8DB1-F849-90AD-35FB58DB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200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98" name="Text Box 32">
            <a:extLst>
              <a:ext uri="{FF2B5EF4-FFF2-40B4-BE49-F238E27FC236}">
                <a16:creationId xmlns:a16="http://schemas.microsoft.com/office/drawing/2014/main" id="{FB30B1F9-F634-3A48-9DC6-AC14384C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3200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99" name="Text Box 33">
            <a:extLst>
              <a:ext uri="{FF2B5EF4-FFF2-40B4-BE49-F238E27FC236}">
                <a16:creationId xmlns:a16="http://schemas.microsoft.com/office/drawing/2014/main" id="{36A67A76-4FA8-4043-8829-0905A5183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5052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00" name="Group 34">
            <a:extLst>
              <a:ext uri="{FF2B5EF4-FFF2-40B4-BE49-F238E27FC236}">
                <a16:creationId xmlns:a16="http://schemas.microsoft.com/office/drawing/2014/main" id="{BCF3B0FC-14D7-4845-83CB-1F5F3DD72FF6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1"/>
            <a:ext cx="1066800" cy="915988"/>
            <a:chOff x="1392" y="2544"/>
            <a:chExt cx="672" cy="577"/>
          </a:xfrm>
        </p:grpSpPr>
        <p:cxnSp>
          <p:nvCxnSpPr>
            <p:cNvPr id="101" name="AutoShape 35">
              <a:extLst>
                <a:ext uri="{FF2B5EF4-FFF2-40B4-BE49-F238E27FC236}">
                  <a16:creationId xmlns:a16="http://schemas.microsoft.com/office/drawing/2014/main" id="{1829E2B2-9C9B-244A-BDC5-D15E581835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36">
              <a:extLst>
                <a:ext uri="{FF2B5EF4-FFF2-40B4-BE49-F238E27FC236}">
                  <a16:creationId xmlns:a16="http://schemas.microsoft.com/office/drawing/2014/main" id="{175CB5BD-E0F1-B54A-A8FF-9241DF1D4B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37">
              <a:extLst>
                <a:ext uri="{FF2B5EF4-FFF2-40B4-BE49-F238E27FC236}">
                  <a16:creationId xmlns:a16="http://schemas.microsoft.com/office/drawing/2014/main" id="{EBA320E6-CBF6-9D42-96FE-10FC3FE9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4" name="Group 38">
            <a:extLst>
              <a:ext uri="{FF2B5EF4-FFF2-40B4-BE49-F238E27FC236}">
                <a16:creationId xmlns:a16="http://schemas.microsoft.com/office/drawing/2014/main" id="{DFE6E1F1-9D04-E348-9807-41B6011D0F6D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3267076"/>
            <a:ext cx="5486400" cy="1076325"/>
            <a:chOff x="1392" y="1872"/>
            <a:chExt cx="3456" cy="678"/>
          </a:xfrm>
        </p:grpSpPr>
        <p:cxnSp>
          <p:nvCxnSpPr>
            <p:cNvPr id="105" name="AutoShape 39">
              <a:extLst>
                <a:ext uri="{FF2B5EF4-FFF2-40B4-BE49-F238E27FC236}">
                  <a16:creationId xmlns:a16="http://schemas.microsoft.com/office/drawing/2014/main" id="{5CF8718F-87CF-8F4B-B1DE-0BB5AF8B0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40">
              <a:extLst>
                <a:ext uri="{FF2B5EF4-FFF2-40B4-BE49-F238E27FC236}">
                  <a16:creationId xmlns:a16="http://schemas.microsoft.com/office/drawing/2014/main" id="{8244551C-9586-8A4D-9368-10CEC40AB2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41">
              <a:extLst>
                <a:ext uri="{FF2B5EF4-FFF2-40B4-BE49-F238E27FC236}">
                  <a16:creationId xmlns:a16="http://schemas.microsoft.com/office/drawing/2014/main" id="{C2ADEB91-E29F-AD49-9C3E-090A8C83C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42">
              <a:extLst>
                <a:ext uri="{FF2B5EF4-FFF2-40B4-BE49-F238E27FC236}">
                  <a16:creationId xmlns:a16="http://schemas.microsoft.com/office/drawing/2014/main" id="{42061201-3157-FC41-BD87-E5EDE629E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9" name="Group 43">
            <a:extLst>
              <a:ext uri="{FF2B5EF4-FFF2-40B4-BE49-F238E27FC236}">
                <a16:creationId xmlns:a16="http://schemas.microsoft.com/office/drawing/2014/main" id="{05322616-BE66-6142-BD44-0183CBB9B40A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0"/>
            <a:ext cx="5486400" cy="0"/>
            <a:chOff x="1392" y="2544"/>
            <a:chExt cx="3456" cy="0"/>
          </a:xfrm>
        </p:grpSpPr>
        <p:cxnSp>
          <p:nvCxnSpPr>
            <p:cNvPr id="110" name="AutoShape 44">
              <a:extLst>
                <a:ext uri="{FF2B5EF4-FFF2-40B4-BE49-F238E27FC236}">
                  <a16:creationId xmlns:a16="http://schemas.microsoft.com/office/drawing/2014/main" id="{255EA64C-0001-2F4D-A97F-D472C660C5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45">
              <a:extLst>
                <a:ext uri="{FF2B5EF4-FFF2-40B4-BE49-F238E27FC236}">
                  <a16:creationId xmlns:a16="http://schemas.microsoft.com/office/drawing/2014/main" id="{024CA4D4-E1CB-D646-9610-71C7951981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2" name="AutoShape 46">
              <a:extLst>
                <a:ext uri="{FF2B5EF4-FFF2-40B4-BE49-F238E27FC236}">
                  <a16:creationId xmlns:a16="http://schemas.microsoft.com/office/drawing/2014/main" id="{138B20E9-464F-7044-BD98-625170779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14" name="Oval 6">
            <a:extLst>
              <a:ext uri="{FF2B5EF4-FFF2-40B4-BE49-F238E27FC236}">
                <a16:creationId xmlns:a16="http://schemas.microsoft.com/office/drawing/2014/main" id="{6E314186-C006-2045-A79B-114CDFC23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2667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5" name="Oval 7">
            <a:extLst>
              <a:ext uri="{FF2B5EF4-FFF2-40B4-BE49-F238E27FC236}">
                <a16:creationId xmlns:a16="http://schemas.microsoft.com/office/drawing/2014/main" id="{4CC1E37A-BB3C-FD49-9E10-5FFB28719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276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6" name="Oval 9">
            <a:extLst>
              <a:ext uri="{FF2B5EF4-FFF2-40B4-BE49-F238E27FC236}">
                <a16:creationId xmlns:a16="http://schemas.microsoft.com/office/drawing/2014/main" id="{661AAAAE-62DA-AD45-BC49-26B15AA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17" name="Oval 25">
            <a:extLst>
              <a:ext uri="{FF2B5EF4-FFF2-40B4-BE49-F238E27FC236}">
                <a16:creationId xmlns:a16="http://schemas.microsoft.com/office/drawing/2014/main" id="{66A3652D-2AA7-E949-989D-FE7F23F81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18" name="Oval 31">
            <a:extLst>
              <a:ext uri="{FF2B5EF4-FFF2-40B4-BE49-F238E27FC236}">
                <a16:creationId xmlns:a16="http://schemas.microsoft.com/office/drawing/2014/main" id="{36D8DCDC-6C3F-3F47-AF1A-28B94A2D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19" name="Oval 8">
            <a:extLst>
              <a:ext uri="{FF2B5EF4-FFF2-40B4-BE49-F238E27FC236}">
                <a16:creationId xmlns:a16="http://schemas.microsoft.com/office/drawing/2014/main" id="{8CCEDFFC-8275-9C4C-AFF8-159CA5EF3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0" name="Oval 8">
            <a:extLst>
              <a:ext uri="{FF2B5EF4-FFF2-40B4-BE49-F238E27FC236}">
                <a16:creationId xmlns:a16="http://schemas.microsoft.com/office/drawing/2014/main" id="{CA5B95A2-9A11-5F48-98E0-B049990C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1" name="Oval 10">
            <a:extLst>
              <a:ext uri="{FF2B5EF4-FFF2-40B4-BE49-F238E27FC236}">
                <a16:creationId xmlns:a16="http://schemas.microsoft.com/office/drawing/2014/main" id="{33C91CA7-D1CE-EF4E-9490-78A18F63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2" name="Oval 10">
            <a:extLst>
              <a:ext uri="{FF2B5EF4-FFF2-40B4-BE49-F238E27FC236}">
                <a16:creationId xmlns:a16="http://schemas.microsoft.com/office/drawing/2014/main" id="{115C0DF0-FDC0-CD48-99A5-0A46FC01B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601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BBBF295-C936-F446-9BBA-4A1CB7FC2339}"/>
              </a:ext>
            </a:extLst>
          </p:cNvPr>
          <p:cNvCxnSpPr>
            <a:stCxn id="114" idx="4"/>
            <a:endCxn id="115" idx="7"/>
          </p:cNvCxnSpPr>
          <p:nvPr/>
        </p:nvCxnSpPr>
        <p:spPr>
          <a:xfrm flipH="1">
            <a:off x="9597745" y="31242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A141C40-B625-3C4E-BA89-14D59243EE19}"/>
              </a:ext>
            </a:extLst>
          </p:cNvPr>
          <p:cNvCxnSpPr>
            <a:stCxn id="115" idx="4"/>
            <a:endCxn id="119" idx="0"/>
          </p:cNvCxnSpPr>
          <p:nvPr/>
        </p:nvCxnSpPr>
        <p:spPr>
          <a:xfrm>
            <a:off x="9436100" y="37338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ACCA82-ADD1-C243-AC81-2D47C8451B33}"/>
              </a:ext>
            </a:extLst>
          </p:cNvPr>
          <p:cNvCxnSpPr>
            <a:stCxn id="118" idx="4"/>
            <a:endCxn id="120" idx="0"/>
          </p:cNvCxnSpPr>
          <p:nvPr/>
        </p:nvCxnSpPr>
        <p:spPr>
          <a:xfrm>
            <a:off x="111125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83CA49-245F-A84E-A041-74F152004DED}"/>
              </a:ext>
            </a:extLst>
          </p:cNvPr>
          <p:cNvCxnSpPr>
            <a:stCxn id="119" idx="4"/>
            <a:endCxn id="121" idx="0"/>
          </p:cNvCxnSpPr>
          <p:nvPr/>
        </p:nvCxnSpPr>
        <p:spPr>
          <a:xfrm>
            <a:off x="9664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CD94E7-62EA-314F-B77A-7E253BD2BD68}"/>
              </a:ext>
            </a:extLst>
          </p:cNvPr>
          <p:cNvCxnSpPr>
            <a:stCxn id="118" idx="0"/>
            <a:endCxn id="115" idx="4"/>
          </p:cNvCxnSpPr>
          <p:nvPr/>
        </p:nvCxnSpPr>
        <p:spPr>
          <a:xfrm flipH="1" flipV="1">
            <a:off x="9436100" y="37338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FBA143-8FA1-084E-BBFA-D6E440925C16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8902700" y="37338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A046E8-0D4F-044E-A415-289D14982A90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>
            <a:off x="8902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D49EAB-C139-6848-BA95-85A0C9D00281}"/>
              </a:ext>
            </a:extLst>
          </p:cNvPr>
          <p:cNvCxnSpPr>
            <a:stCxn id="120" idx="4"/>
            <a:endCxn id="122" idx="0"/>
          </p:cNvCxnSpPr>
          <p:nvPr/>
        </p:nvCxnSpPr>
        <p:spPr>
          <a:xfrm>
            <a:off x="11112500" y="55626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 Box 19">
            <a:extLst>
              <a:ext uri="{FF2B5EF4-FFF2-40B4-BE49-F238E27FC236}">
                <a16:creationId xmlns:a16="http://schemas.microsoft.com/office/drawing/2014/main" id="{056E4630-9D3E-9446-A38E-C25A34B4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00" y="2514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132" name="Text Box 19">
            <a:extLst>
              <a:ext uri="{FF2B5EF4-FFF2-40B4-BE49-F238E27FC236}">
                <a16:creationId xmlns:a16="http://schemas.microsoft.com/office/drawing/2014/main" id="{8A63B198-C0DA-D644-AB75-F55EC35A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3102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133" name="Text Box 19">
            <a:extLst>
              <a:ext uri="{FF2B5EF4-FFF2-40B4-BE49-F238E27FC236}">
                <a16:creationId xmlns:a16="http://schemas.microsoft.com/office/drawing/2014/main" id="{D23F9DE4-C062-6546-AF5B-FA9E2F19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038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134" name="Text Box 19">
            <a:extLst>
              <a:ext uri="{FF2B5EF4-FFF2-40B4-BE49-F238E27FC236}">
                <a16:creationId xmlns:a16="http://schemas.microsoft.com/office/drawing/2014/main" id="{584ADF96-A985-134C-B189-982FDA376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9309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135" name="Text Box 19">
            <a:extLst>
              <a:ext uri="{FF2B5EF4-FFF2-40B4-BE49-F238E27FC236}">
                <a16:creationId xmlns:a16="http://schemas.microsoft.com/office/drawing/2014/main" id="{6C63E362-09E9-1246-A52E-1E6966384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114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136" name="Text Box 19">
            <a:extLst>
              <a:ext uri="{FF2B5EF4-FFF2-40B4-BE49-F238E27FC236}">
                <a16:creationId xmlns:a16="http://schemas.microsoft.com/office/drawing/2014/main" id="{85E994B5-7AF1-D54F-9D48-7DDD54444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953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137" name="Text Box 19">
            <a:extLst>
              <a:ext uri="{FF2B5EF4-FFF2-40B4-BE49-F238E27FC236}">
                <a16:creationId xmlns:a16="http://schemas.microsoft.com/office/drawing/2014/main" id="{8BA00855-E1A6-BC43-8FBC-84C0145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138" name="Text Box 19">
            <a:extLst>
              <a:ext uri="{FF2B5EF4-FFF2-40B4-BE49-F238E27FC236}">
                <a16:creationId xmlns:a16="http://schemas.microsoft.com/office/drawing/2014/main" id="{62D9B35C-F5F9-F446-8F43-B0183881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0071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139" name="Text Box 19">
            <a:extLst>
              <a:ext uri="{FF2B5EF4-FFF2-40B4-BE49-F238E27FC236}">
                <a16:creationId xmlns:a16="http://schemas.microsoft.com/office/drawing/2014/main" id="{E0D6367A-FBE6-C64D-8351-00C7AA501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8674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9929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7041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354CC9C5-98EB-F74C-A018-46C6117A1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4FD0AD7-D9B1-5B45-8213-8F730541B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4640" y="1620655"/>
            <a:ext cx="11897360" cy="4564057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u="sng" dirty="0"/>
              <a:t>logical</a:t>
            </a:r>
            <a:r>
              <a:rPr lang="en-US" altLang="en-US" dirty="0"/>
              <a:t> agents, knowledge is </a:t>
            </a:r>
            <a:r>
              <a:rPr lang="en-US" altLang="en-US" u="sng" dirty="0"/>
              <a:t>definite</a:t>
            </a:r>
          </a:p>
          <a:p>
            <a:pPr lvl="1"/>
            <a:r>
              <a:rPr lang="en-US" altLang="en-US" dirty="0"/>
              <a:t>Each proposition is either </a:t>
            </a:r>
            <a:r>
              <a:rPr lang="ja-JP" altLang="en-US" dirty="0"/>
              <a:t>“</a:t>
            </a:r>
            <a:r>
              <a:rPr lang="en-US" altLang="ja-JP" dirty="0"/>
              <a:t>True</a:t>
            </a:r>
            <a:r>
              <a:rPr lang="ja-JP" altLang="en-US" dirty="0"/>
              <a:t>”</a:t>
            </a:r>
            <a:r>
              <a:rPr lang="en-US" altLang="ja-JP" dirty="0"/>
              <a:t> or </a:t>
            </a:r>
            <a:r>
              <a:rPr lang="ja-JP" altLang="en-US" dirty="0"/>
              <a:t>“</a:t>
            </a:r>
            <a:r>
              <a:rPr lang="en-US" altLang="ja-JP" dirty="0"/>
              <a:t>False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en-US" dirty="0"/>
              <a:t>Logic has advantage of being simple representation for knowledge-based agents</a:t>
            </a:r>
          </a:p>
          <a:p>
            <a:pPr lvl="1"/>
            <a:r>
              <a:rPr lang="en-US" altLang="en-US" dirty="0"/>
              <a:t>But limited in its ability to handle uncertainty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We will examine propositional logic and 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2065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E2DDA1D7-54EB-964B-8027-573CBAEB8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Agent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E7A4490-0DAF-4F42-8850-F3E5B9E31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agent to represent beliefs</a:t>
            </a:r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a pit in (2, 2) or (3, 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>
              <a:lnSpc>
                <a:spcPct val="90000"/>
              </a:lnSpc>
            </a:pPr>
            <a:r>
              <a:rPr lang="ja-JP" altLang="en-US" dirty="0"/>
              <a:t>“</a:t>
            </a:r>
            <a:r>
              <a:rPr lang="en-US" altLang="ja-JP" dirty="0"/>
              <a:t>There is no Wumpus in (2, 2)</a:t>
            </a:r>
            <a:r>
              <a:rPr lang="ja-JP" altLang="en-US" dirty="0"/>
              <a:t>”</a:t>
            </a:r>
            <a:endParaRPr lang="en-US" altLang="ja-JP" dirty="0"/>
          </a:p>
          <a:p>
            <a:pPr>
              <a:lnSpc>
                <a:spcPct val="90000"/>
              </a:lnSpc>
            </a:pPr>
            <a:r>
              <a:rPr lang="en-US" altLang="en-US" dirty="0"/>
              <a:t>Need to make inferences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available information is correct, draw a conclusion that is guaranteed to be correct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Need </a:t>
            </a:r>
            <a:r>
              <a:rPr lang="en-US" altLang="en-US" u="sng" dirty="0"/>
              <a:t>representation</a:t>
            </a:r>
            <a:r>
              <a:rPr lang="en-US" altLang="en-US" dirty="0"/>
              <a:t> and </a:t>
            </a:r>
            <a:r>
              <a:rPr lang="en-US" altLang="en-US" u="sng" dirty="0"/>
              <a:t>reasoning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Support the operation of knowledge-based agent</a:t>
            </a:r>
          </a:p>
        </p:txBody>
      </p:sp>
    </p:spTree>
    <p:extLst>
      <p:ext uri="{BB962C8B-B14F-4D97-AF65-F5344CB8AC3E}">
        <p14:creationId xmlns:p14="http://schemas.microsoft.com/office/powerpoint/2010/main" val="307983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6E83-64C2-4C67-B617-DDA65EA4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Knowledge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52E6F-E4A0-4863-A021-E027AA0DF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expressing knowledge in computer-tractable form</a:t>
            </a:r>
          </a:p>
          <a:p>
            <a:r>
              <a:rPr lang="en-US" altLang="en-US" dirty="0"/>
              <a:t>Knowledge representation language defined by</a:t>
            </a:r>
          </a:p>
          <a:p>
            <a:pPr lvl="1"/>
            <a:r>
              <a:rPr lang="en-US" altLang="en-US" b="1" u="sng" dirty="0"/>
              <a:t>Syntax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possible well-formed configurations of sentences in the language</a:t>
            </a:r>
          </a:p>
          <a:p>
            <a:pPr lvl="1"/>
            <a:r>
              <a:rPr lang="en-US" altLang="en-US" b="1" u="sng" dirty="0"/>
              <a:t>Semantics</a:t>
            </a:r>
            <a:r>
              <a:rPr lang="en-US" altLang="en-US" b="1" dirty="0"/>
              <a:t> </a:t>
            </a:r>
          </a:p>
          <a:p>
            <a:pPr lvl="2"/>
            <a:r>
              <a:rPr lang="en-US" altLang="en-US" dirty="0"/>
              <a:t>Defines the </a:t>
            </a:r>
            <a:r>
              <a:rPr lang="ja-JP" altLang="en-US" dirty="0"/>
              <a:t>“</a:t>
            </a:r>
            <a:r>
              <a:rPr lang="en-US" altLang="ja-JP" dirty="0"/>
              <a:t>meaning</a:t>
            </a:r>
            <a:r>
              <a:rPr lang="ja-JP" altLang="en-US" dirty="0"/>
              <a:t>”</a:t>
            </a:r>
            <a:r>
              <a:rPr lang="en-US" altLang="ja-JP" dirty="0"/>
              <a:t> of sentences (need interpreter)</a:t>
            </a:r>
          </a:p>
          <a:p>
            <a:pPr lvl="2"/>
            <a:r>
              <a:rPr lang="en-US" altLang="en-US" dirty="0"/>
              <a:t>Defines the </a:t>
            </a:r>
            <a:r>
              <a:rPr lang="en-US" altLang="en-US" u="sng" dirty="0"/>
              <a:t>truth</a:t>
            </a:r>
            <a:r>
              <a:rPr lang="en-US" altLang="en-US" dirty="0"/>
              <a:t> of a sentence in a world (or model)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0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4FAE7FE8-24E6-DD4F-AA2B-F6DC61E13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Language of Arithmetic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864166B-F309-8E40-AE50-25B56499E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 dirty="0"/>
              <a:t>Syntax</a:t>
            </a:r>
            <a:r>
              <a:rPr lang="en-US" altLang="en-US" dirty="0"/>
              <a:t>:  </a:t>
            </a:r>
            <a:r>
              <a:rPr lang="ja-JP" altLang="en-US" dirty="0"/>
              <a:t>“</a:t>
            </a:r>
            <a:r>
              <a:rPr lang="en-US" altLang="ja-JP" i="1" dirty="0"/>
              <a:t>x </a:t>
            </a:r>
            <a:r>
              <a:rPr lang="en-US" altLang="ja-JP" dirty="0"/>
              <a:t>+ 2 </a:t>
            </a:r>
            <a:r>
              <a:rPr lang="en-US" altLang="ja-JP" dirty="0">
                <a:sym typeface="Symbol" pitchFamily="2" charset="2"/>
              </a:rPr>
              <a:t> </a:t>
            </a:r>
            <a:r>
              <a:rPr lang="en-US" altLang="ja-JP" i="1" dirty="0">
                <a:sym typeface="Symbol" pitchFamily="2" charset="2"/>
              </a:rPr>
              <a:t>y</a:t>
            </a:r>
            <a:r>
              <a:rPr lang="ja-JP" altLang="en-US" dirty="0">
                <a:sym typeface="Symbol" pitchFamily="2" charset="2"/>
              </a:rPr>
              <a:t>”</a:t>
            </a:r>
            <a:r>
              <a:rPr lang="en-US" altLang="ja-JP" dirty="0">
                <a:sym typeface="Symbol" pitchFamily="2" charset="2"/>
              </a:rPr>
              <a:t> is a sentence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endParaRPr lang="en-US" altLang="en-US" sz="1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ja-JP" altLang="en-US" dirty="0"/>
              <a:t>“</a:t>
            </a:r>
            <a:r>
              <a:rPr lang="en-US" altLang="ja-JP" i="1" dirty="0"/>
              <a:t>x</a:t>
            </a:r>
            <a:r>
              <a:rPr lang="en-US" altLang="ja-JP" dirty="0"/>
              <a:t>2 + </a:t>
            </a:r>
            <a:r>
              <a:rPr lang="en-US" altLang="ja-JP" i="1" dirty="0"/>
              <a:t>y</a:t>
            </a:r>
            <a:r>
              <a:rPr lang="en-US" altLang="ja-JP" dirty="0"/>
              <a:t> &gt;</a:t>
            </a:r>
            <a:r>
              <a:rPr lang="ja-JP" altLang="en-US" dirty="0"/>
              <a:t>”</a:t>
            </a:r>
            <a:r>
              <a:rPr lang="en-US" altLang="ja-JP" dirty="0"/>
              <a:t> is not a sentence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u="sng" dirty="0"/>
              <a:t>Semantics</a:t>
            </a:r>
            <a:r>
              <a:rPr lang="en-US" altLang="en-US" dirty="0"/>
              <a:t>:</a:t>
            </a:r>
            <a:r>
              <a:rPr lang="en-US" altLang="en-US" i="1" dirty="0"/>
              <a:t>  x</a:t>
            </a:r>
            <a:r>
              <a:rPr lang="en-US" altLang="en-US" dirty="0"/>
              <a:t> + 2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dirty="0" err="1">
                <a:sym typeface="Symbol" pitchFamily="2" charset="2"/>
              </a:rPr>
              <a:t>iff</a:t>
            </a:r>
            <a:r>
              <a:rPr lang="en-US" altLang="en-US" dirty="0">
                <a:sym typeface="Symbol" pitchFamily="2" charset="2"/>
              </a:rPr>
              <a:t> the number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 + 2 is no less than the number </a:t>
            </a:r>
            <a:r>
              <a:rPr lang="en-US" altLang="en-US" i="1" dirty="0">
                <a:sym typeface="Symbol" pitchFamily="2" charset="2"/>
              </a:rPr>
              <a:t>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 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True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=7,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ym typeface="Symbol" pitchFamily="2" charset="2"/>
              </a:rPr>
              <a:t>	x + </a:t>
            </a:r>
            <a:r>
              <a:rPr lang="en-US" altLang="en-US" dirty="0">
                <a:sym typeface="Symbol" pitchFamily="2" charset="2"/>
              </a:rPr>
              <a:t>2</a:t>
            </a:r>
            <a:r>
              <a:rPr lang="en-US" altLang="en-US" i="1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 </a:t>
            </a:r>
            <a:r>
              <a:rPr lang="en-US" altLang="en-US" i="1" dirty="0">
                <a:sym typeface="Symbol" pitchFamily="2" charset="2"/>
              </a:rPr>
              <a:t>y </a:t>
            </a:r>
            <a:r>
              <a:rPr lang="en-US" altLang="en-US" dirty="0">
                <a:sym typeface="Symbol" pitchFamily="2" charset="2"/>
              </a:rPr>
              <a:t>is </a:t>
            </a:r>
            <a:r>
              <a:rPr lang="en-US" altLang="en-US" dirty="0">
                <a:solidFill>
                  <a:srgbClr val="FF0000"/>
                </a:solidFill>
                <a:sym typeface="Symbol" pitchFamily="2" charset="2"/>
              </a:rPr>
              <a:t>False</a:t>
            </a:r>
            <a:r>
              <a:rPr lang="en-US" altLang="en-US" dirty="0">
                <a:sym typeface="Symbol" pitchFamily="2" charset="2"/>
              </a:rPr>
              <a:t> in a world where </a:t>
            </a:r>
            <a:r>
              <a:rPr lang="en-US" altLang="en-US" i="1" dirty="0">
                <a:sym typeface="Symbol" pitchFamily="2" charset="2"/>
              </a:rPr>
              <a:t>x</a:t>
            </a:r>
            <a:r>
              <a:rPr lang="en-US" altLang="en-US" dirty="0">
                <a:sym typeface="Symbol" pitchFamily="2" charset="2"/>
              </a:rPr>
              <a:t>=0, </a:t>
            </a:r>
            <a:r>
              <a:rPr lang="en-US" altLang="en-US" i="1" dirty="0">
                <a:sym typeface="Symbol" pitchFamily="2" charset="2"/>
              </a:rPr>
              <a:t>y</a:t>
            </a:r>
            <a:r>
              <a:rPr lang="en-US" altLang="en-US" dirty="0">
                <a:sym typeface="Symbol" pitchFamily="2" charset="2"/>
              </a:rPr>
              <a:t>=6</a:t>
            </a:r>
            <a:endParaRPr lang="en-US" altLang="en-US" i="1" dirty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860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84E1-192D-4B3B-BB13-44AA9761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903F-4766-4960-8CFF-E1BD5C9E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Sentence is </a:t>
            </a:r>
            <a:r>
              <a:rPr lang="en-US" altLang="en-US" u="sng" dirty="0"/>
              <a:t>valid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it is true under all possible interpretations in all possible worlds</a:t>
            </a:r>
          </a:p>
          <a:p>
            <a:pPr lvl="1"/>
            <a:r>
              <a:rPr lang="en-US" altLang="en-US" dirty="0"/>
              <a:t>Also called </a:t>
            </a:r>
            <a:r>
              <a:rPr lang="en-US" altLang="en-US" u="sng" dirty="0"/>
              <a:t>tautologies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stench at (1,1) or there is not a stench at (1,1)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an open area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not valid</a:t>
            </a:r>
            <a:r>
              <a:rPr lang="en-US" altLang="ja-JP" dirty="0"/>
              <a:t> in all worlds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en-US" dirty="0"/>
              <a:t>Sentence is </a:t>
            </a:r>
            <a:r>
              <a:rPr lang="en-US" altLang="en-US" u="sng" dirty="0"/>
              <a:t>satisfiable</a:t>
            </a:r>
            <a:r>
              <a:rPr lang="en-US" altLang="en-US" dirty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there is some interpretation in some world for which it is true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</a:t>
            </a:r>
            <a:r>
              <a:rPr lang="en-US" altLang="ja-JP" dirty="0" err="1"/>
              <a:t>wumpus</a:t>
            </a:r>
            <a:r>
              <a:rPr lang="en-US" altLang="ja-JP" dirty="0"/>
              <a:t> at (1,2)</a:t>
            </a:r>
            <a:r>
              <a:rPr lang="ja-JP" altLang="en-US" dirty="0"/>
              <a:t>”</a:t>
            </a:r>
            <a:r>
              <a:rPr lang="en-US" altLang="ja-JP" dirty="0"/>
              <a:t> could be true in some situation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There is a wall in front of me and there is no wall in front of me</a:t>
            </a:r>
            <a:r>
              <a:rPr lang="ja-JP" altLang="en-US" dirty="0"/>
              <a:t>”</a:t>
            </a:r>
            <a:r>
              <a:rPr lang="en-US" altLang="ja-JP" dirty="0"/>
              <a:t> is </a:t>
            </a:r>
            <a:r>
              <a:rPr lang="en-US" altLang="ja-JP" u="sng" dirty="0"/>
              <a:t>unsatisfiable</a:t>
            </a:r>
            <a:endParaRPr lang="en-US" alt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6C71-D100-4246-B244-7F1C2774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D54F0-1124-4E27-B0B7-3C02CB824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Syntax of propositional logic defines </a:t>
            </a:r>
            <a:r>
              <a:rPr lang="en-US" altLang="en-US" u="sng" dirty="0"/>
              <a:t>allowable</a:t>
            </a:r>
            <a:r>
              <a:rPr lang="en-US" altLang="en-US" dirty="0"/>
              <a:t> sentences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Atomic sentences consists of a single proposition symbol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Each symbol stands for proposition that can be True or 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Symbols of propositional logic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Propositional symbols: </a:t>
            </a:r>
            <a:r>
              <a:rPr lang="en-US" altLang="en-US" i="1" dirty="0"/>
              <a:t> P</a:t>
            </a:r>
            <a:r>
              <a:rPr lang="en-US" altLang="en-US" dirty="0"/>
              <a:t>,</a:t>
            </a:r>
            <a:r>
              <a:rPr lang="en-US" altLang="en-US" i="1" dirty="0"/>
              <a:t> Q</a:t>
            </a:r>
            <a:r>
              <a:rPr lang="en-US" altLang="en-US" dirty="0"/>
              <a:t>, … (e.g., “Today is Tuesday”)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constants:  </a:t>
            </a:r>
            <a:r>
              <a:rPr lang="en-US" altLang="en-US" i="1" dirty="0"/>
              <a:t>True</a:t>
            </a:r>
            <a:r>
              <a:rPr lang="en-US" altLang="en-US" dirty="0"/>
              <a:t>, </a:t>
            </a:r>
            <a:r>
              <a:rPr lang="en-US" altLang="en-US" i="1" dirty="0"/>
              <a:t>False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Making complex sentences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Logical connectives of symbols:  </a:t>
            </a:r>
            <a:r>
              <a:rPr lang="en-US" altLang="en-US" dirty="0">
                <a:sym typeface="Symbol" pitchFamily="18" charset="2"/>
              </a:rPr>
              <a:t>, , , , </a:t>
            </a:r>
            <a:r>
              <a:rPr lang="en-US" altLang="en-US" sz="2800" dirty="0">
                <a:cs typeface="Times New Roman"/>
                <a:sym typeface="Euclid Symbol" pitchFamily="18" charset="2"/>
              </a:rPr>
              <a:t>¬</a:t>
            </a:r>
            <a:endParaRPr lang="en-US" altLang="en-US" dirty="0">
              <a:sym typeface="Euclid Symbol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>
                <a:sym typeface="Euclid Symbol" pitchFamily="18" charset="2"/>
              </a:rPr>
              <a:t>Also have parentheses to enclose each sentence:  (…)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ym typeface="Euclid Symbol" pitchFamily="18" charset="2"/>
              </a:rPr>
              <a:t>Sentences will be used for inference/problem-solving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PEAS</a:t>
            </a:r>
          </a:p>
        </p:txBody>
      </p:sp>
    </p:spTree>
    <p:extLst>
      <p:ext uri="{BB962C8B-B14F-4D97-AF65-F5344CB8AC3E}">
        <p14:creationId xmlns:p14="http://schemas.microsoft.com/office/powerpoint/2010/main" val="173791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05E4-8D80-4340-8979-8D4DF714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EA08-2B7C-4C4C-973C-6B53319A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53708"/>
          </a:xfrm>
        </p:spPr>
        <p:txBody>
          <a:bodyPr>
            <a:normAutofit lnSpcReduction="10000"/>
          </a:bodyPr>
          <a:lstStyle/>
          <a:p>
            <a:r>
              <a:rPr lang="en-US" altLang="en-US" i="1"/>
              <a:t>True</a:t>
            </a:r>
            <a:r>
              <a:rPr lang="en-US" altLang="en-US"/>
              <a:t>, </a:t>
            </a:r>
            <a:r>
              <a:rPr lang="en-US" altLang="en-US" i="1"/>
              <a:t>False, S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S</a:t>
            </a:r>
            <a:r>
              <a:rPr lang="en-US" altLang="en-US" baseline="-25000"/>
              <a:t>2</a:t>
            </a:r>
            <a:r>
              <a:rPr lang="en-US" altLang="en-US"/>
              <a:t>, … are sentences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S</a:t>
            </a:r>
            <a:r>
              <a:rPr lang="en-US" altLang="en-US" dirty="0"/>
              <a:t> is a sentence, </a:t>
            </a:r>
            <a:r>
              <a:rPr lang="en-US" altLang="en-US" dirty="0">
                <a:latin typeface="Times New Roman"/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dirty="0">
                <a:sym typeface="Euclid 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Not (negation)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Symbol" pitchFamily="18" charset="2"/>
              </a:rPr>
              <a:t>is a sentence, also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And (conjunction)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Or (disjunction)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 (e.g., “Today is Tuesday” implies “Tomorrow is Wednesday”)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Implies (conditional)</a:t>
            </a:r>
          </a:p>
          <a:p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a sentence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Equivalence (biconditional)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2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5A9-1349-42E1-AE04-35AF2AC5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Logic: 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25F-767E-4857-8083-43C28D35F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64341"/>
          </a:xfrm>
        </p:spPr>
        <p:txBody>
          <a:bodyPr/>
          <a:lstStyle/>
          <a:p>
            <a:r>
              <a:rPr lang="en-US" altLang="en-US">
                <a:sym typeface="Euclid Symbol" pitchFamily="18" charset="2"/>
              </a:rPr>
              <a:t>Semantics defines the rules for determining the truth of a sentence </a:t>
            </a:r>
          </a:p>
          <a:p>
            <a:pPr lvl="1"/>
            <a:r>
              <a:rPr lang="en-US" altLang="en-US" dirty="0">
                <a:sym typeface="Euclid Symbol" pitchFamily="18" charset="2"/>
              </a:rPr>
              <a:t>With respect to a particular model)</a:t>
            </a:r>
          </a:p>
          <a:p>
            <a:pPr lvl="2"/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cs typeface="Times New Roman"/>
                <a:sym typeface="Euclid Symbol" pitchFamily="18" charset="2"/>
              </a:rPr>
              <a:t>¬</a:t>
            </a:r>
            <a:r>
              <a:rPr lang="en-US" altLang="en-US" i="1" dirty="0">
                <a:sym typeface="Euclid Symbol" pitchFamily="18" charset="2"/>
              </a:rPr>
              <a:t>S	  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dirty="0" err="1">
                <a:sym typeface="Euclid Symbol" pitchFamily="18" charset="2"/>
              </a:rPr>
              <a:t>iff</a:t>
            </a:r>
            <a:r>
              <a:rPr lang="en-US" altLang="en-US" i="1" dirty="0">
                <a:sym typeface="Euclid Symbol" pitchFamily="18" charset="2"/>
              </a:rPr>
              <a:t> S </a:t>
            </a:r>
            <a:r>
              <a:rPr lang="en-US" altLang="en-US" dirty="0">
                <a:sym typeface="Euclid Symbol" pitchFamily="18" charset="2"/>
              </a:rPr>
              <a:t>is false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Euclid 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    </a:t>
            </a:r>
            <a:r>
              <a:rPr lang="en-US" altLang="en-US" dirty="0">
                <a:sym typeface="Symbol" pitchFamily="18" charset="2"/>
              </a:rPr>
              <a:t>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false </a:t>
            </a:r>
            <a:r>
              <a:rPr lang="en-US" altLang="en-US" u="sng" dirty="0">
                <a:sym typeface="Euclid Symbol" pitchFamily="18" charset="2"/>
              </a:rPr>
              <a:t>or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 			(is false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 </a:t>
            </a:r>
            <a:r>
              <a:rPr lang="en-US" altLang="en-US" u="sng" dirty="0">
                <a:sym typeface="Euclid Symbol" pitchFamily="18" charset="2"/>
              </a:rPr>
              <a:t>and</a:t>
            </a:r>
            <a:r>
              <a:rPr lang="en-US" altLang="en-US" baseline="-25000" dirty="0">
                <a:sym typeface="Euclid 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false)</a:t>
            </a:r>
          </a:p>
          <a:p>
            <a:pPr lvl="2">
              <a:buNone/>
            </a:pPr>
            <a:r>
              <a:rPr lang="en-US" altLang="en-US" dirty="0">
                <a:sym typeface="Symbol" pitchFamily="18" charset="2"/>
              </a:rPr>
              <a:t>			(if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 </a:t>
            </a:r>
            <a:r>
              <a:rPr lang="en-US" altLang="en-US" dirty="0">
                <a:sym typeface="Euclid Symbol" pitchFamily="18" charset="2"/>
              </a:rPr>
              <a:t>is true, then claiming that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 </a:t>
            </a:r>
            <a:r>
              <a:rPr lang="en-US" altLang="en-US" dirty="0">
                <a:sym typeface="Euclid Symbol" pitchFamily="18" charset="2"/>
              </a:rPr>
              <a:t>is true, otherwise make no claim)</a:t>
            </a:r>
            <a:br>
              <a:rPr lang="en-US" altLang="en-US" dirty="0">
                <a:sym typeface="Euclid 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2"/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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 is true </a:t>
            </a:r>
            <a:r>
              <a:rPr lang="en-US" altLang="en-US" dirty="0" err="1">
                <a:sym typeface="Symbol" pitchFamily="18" charset="2"/>
              </a:rPr>
              <a:t>iff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is true </a:t>
            </a:r>
            <a:r>
              <a:rPr lang="en-US" altLang="en-US" u="sng" dirty="0">
                <a:sym typeface="Symbol" pitchFamily="18" charset="2"/>
              </a:rPr>
              <a:t>and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is true (</a:t>
            </a:r>
            <a:r>
              <a:rPr lang="en-US" altLang="en-US" i="1" dirty="0">
                <a:sym typeface="Euclid Symbol" pitchFamily="18" charset="2"/>
              </a:rPr>
              <a:t>S</a:t>
            </a:r>
            <a:r>
              <a:rPr lang="en-US" altLang="en-US" baseline="-25000" dirty="0">
                <a:sym typeface="Euclid 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same as </a:t>
            </a:r>
            <a:r>
              <a:rPr lang="en-US" altLang="en-US" i="1" dirty="0">
                <a:sym typeface="Symbol" pitchFamily="18" charset="2"/>
              </a:rPr>
              <a:t>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Euclid 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</a:t>
            </a:r>
          </a:p>
          <a:p>
            <a:endParaRPr lang="en-US" altLang="en-US" baseline="-25000" dirty="0">
              <a:sym typeface="Symbol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1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A32-F46C-41DA-8FE1-6BCC61E2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Propositional Inference: Enumeration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C332-C522-42E1-B366-DAE1DBEE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Truth tables can test for </a:t>
            </a:r>
            <a:r>
              <a:rPr lang="en-US" altLang="en-US" u="sng" dirty="0"/>
              <a:t>valid</a:t>
            </a:r>
            <a:r>
              <a:rPr lang="en-US" altLang="en-US" dirty="0"/>
              <a:t> sentences</a:t>
            </a:r>
          </a:p>
          <a:p>
            <a:pPr lvl="1"/>
            <a:r>
              <a:rPr lang="en-US" altLang="en-US" dirty="0"/>
              <a:t>True under all possible interpretations in all possible worlds</a:t>
            </a:r>
            <a:endParaRPr lang="en-US" altLang="en-US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For a given sentence, make a truth table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Columns as the combinations of propositions in the sentence 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Rows with all </a:t>
            </a:r>
            <a:r>
              <a:rPr lang="en-US" altLang="en-US" u="sng" dirty="0">
                <a:sym typeface="Symbol" pitchFamily="18" charset="2"/>
              </a:rPr>
              <a:t>possible</a:t>
            </a:r>
            <a:r>
              <a:rPr lang="en-US" altLang="en-US" dirty="0">
                <a:sym typeface="Symbol" pitchFamily="18" charset="2"/>
              </a:rPr>
              <a:t> truth values for proposition symbols </a:t>
            </a:r>
          </a:p>
          <a:p>
            <a:r>
              <a:rPr lang="en-US" altLang="en-US" dirty="0">
                <a:sym typeface="Symbol" pitchFamily="18" charset="2"/>
              </a:rPr>
              <a:t>If sentence true in every row, then valid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05000"/>
            <a:ext cx="7772400" cy="838200"/>
          </a:xfrm>
        </p:spPr>
        <p:txBody>
          <a:bodyPr/>
          <a:lstStyle/>
          <a:p>
            <a:r>
              <a:rPr lang="en-US" altLang="en-US" dirty="0"/>
              <a:t>Test 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P </a:t>
            </a: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dirty="0"/>
              <a:t>¬ </a:t>
            </a:r>
            <a:r>
              <a:rPr lang="en-US" altLang="en-US" i="1" dirty="0">
                <a:sym typeface="Euclid Symbol" pitchFamily="18" charset="2"/>
              </a:rPr>
              <a:t>H</a:t>
            </a:r>
            <a:r>
              <a:rPr lang="en-US" altLang="en-US" dirty="0">
                <a:sym typeface="Euclid Symbol" pitchFamily="18" charset="2"/>
              </a:rPr>
              <a:t>)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D8435C79-5ED7-E646-AF19-0EB6277C2817}"/>
              </a:ext>
            </a:extLst>
          </p:cNvPr>
          <p:cNvGraphicFramePr>
            <a:graphicFrameLocks noGrp="1"/>
          </p:cNvGraphicFramePr>
          <p:nvPr/>
        </p:nvGraphicFramePr>
        <p:xfrm>
          <a:off x="2362201" y="3124200"/>
          <a:ext cx="7467599" cy="2276474"/>
        </p:xfrm>
        <a:graphic>
          <a:graphicData uri="http://schemas.openxmlformats.org/drawingml/2006/table">
            <a:tbl>
              <a:tblPr/>
              <a:tblGrid>
                <a:gridCol w="74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91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i="1"/>
                        <a:t>¬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Euclid 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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 </a:t>
                      </a:r>
                      <a:r>
                        <a:rPr lang="en-US" sz="2000" i="1" dirty="0"/>
                        <a:t>¬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i="1" dirty="0">
                          <a:sym typeface="Symbol" pitchFamily="18" charset="2"/>
                        </a:rPr>
                        <a:t>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Euclid Symbol" pitchFamily="18" charset="2"/>
                        </a:rPr>
                        <a:t>H)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</a:t>
                      </a:r>
                      <a:b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</a:br>
                      <a:r>
                        <a:rPr lang="en-US" altLang="en-US" sz="2000" b="1" i="1" dirty="0">
                          <a:sym typeface="Symbol" pitchFamily="18" charset="2"/>
                        </a:rPr>
                        <a:t>(P </a:t>
                      </a:r>
                      <a:r>
                        <a:rPr lang="en-US" altLang="en-US" sz="2000" b="0" i="1" dirty="0">
                          <a:sym typeface="Symbol" pitchFamily="18" charset="2"/>
                        </a:rPr>
                        <a:t></a:t>
                      </a:r>
                      <a:r>
                        <a:rPr lang="en-US" altLang="en-US" sz="2000" b="1" i="1" dirty="0">
                          <a:sym typeface="Symbol" pitchFamily="18" charset="2"/>
                        </a:rPr>
                        <a:t> </a:t>
                      </a:r>
                      <a:r>
                        <a:rPr lang="en-US" sz="2000" b="1" i="1" dirty="0"/>
                        <a:t>¬ </a:t>
                      </a:r>
                      <a:r>
                        <a:rPr lang="en-US" altLang="en-US" sz="2000" b="1" i="1" dirty="0">
                          <a:sym typeface="Euclid Symbol" pitchFamily="18" charset="2"/>
                        </a:rPr>
                        <a:t>H) 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sym typeface="Symbol" pitchFamily="18" charset="2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False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True</a:t>
                      </a: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4723" marB="44723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2">
            <a:extLst>
              <a:ext uri="{FF2B5EF4-FFF2-40B4-BE49-F238E27FC236}">
                <a16:creationId xmlns:a16="http://schemas.microsoft.com/office/drawing/2014/main" id="{42C04DBE-BD17-CB4B-B315-AE19E916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6D515549-5823-C243-86AD-20032EC1E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8" name="Text Box 44">
            <a:extLst>
              <a:ext uri="{FF2B5EF4-FFF2-40B4-BE49-F238E27FC236}">
                <a16:creationId xmlns:a16="http://schemas.microsoft.com/office/drawing/2014/main" id="{8AE939E5-BD2A-5C4B-BA1D-020D0CF9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9" name="Text Box 45">
            <a:extLst>
              <a:ext uri="{FF2B5EF4-FFF2-40B4-BE49-F238E27FC236}">
                <a16:creationId xmlns:a16="http://schemas.microsoft.com/office/drawing/2014/main" id="{EB50B7DE-7570-C84D-9131-29FB4368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0" name="Text Box 46">
            <a:extLst>
              <a:ext uri="{FF2B5EF4-FFF2-40B4-BE49-F238E27FC236}">
                <a16:creationId xmlns:a16="http://schemas.microsoft.com/office/drawing/2014/main" id="{71F25B7F-BE6D-EB46-A41F-C4004A0C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1" name="Text Box 47">
            <a:extLst>
              <a:ext uri="{FF2B5EF4-FFF2-40B4-BE49-F238E27FC236}">
                <a16:creationId xmlns:a16="http://schemas.microsoft.com/office/drawing/2014/main" id="{A9195F50-0521-4642-8F0F-479A4735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False	</a:t>
            </a:r>
          </a:p>
        </p:txBody>
      </p:sp>
      <p:sp>
        <p:nvSpPr>
          <p:cNvPr id="12" name="Text Box 48">
            <a:extLst>
              <a:ext uri="{FF2B5EF4-FFF2-40B4-BE49-F238E27FC236}">
                <a16:creationId xmlns:a16="http://schemas.microsoft.com/office/drawing/2014/main" id="{ECF9C50A-1D32-EA4E-9271-25E7D89B1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3" name="Text Box 49">
            <a:extLst>
              <a:ext uri="{FF2B5EF4-FFF2-40B4-BE49-F238E27FC236}">
                <a16:creationId xmlns:a16="http://schemas.microsoft.com/office/drawing/2014/main" id="{64A47421-129A-AE46-86EC-17B8A00C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4" name="Text Box 50">
            <a:extLst>
              <a:ext uri="{FF2B5EF4-FFF2-40B4-BE49-F238E27FC236}">
                <a16:creationId xmlns:a16="http://schemas.microsoft.com/office/drawing/2014/main" id="{CF15AA56-A0FC-2A46-BB94-067DF1A25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5" name="Text Box 51">
            <a:extLst>
              <a:ext uri="{FF2B5EF4-FFF2-40B4-BE49-F238E27FC236}">
                <a16:creationId xmlns:a16="http://schemas.microsoft.com/office/drawing/2014/main" id="{92492A17-289E-BA4E-B0F9-9D723F4F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6" name="Text Box 52">
            <a:extLst>
              <a:ext uri="{FF2B5EF4-FFF2-40B4-BE49-F238E27FC236}">
                <a16:creationId xmlns:a16="http://schemas.microsoft.com/office/drawing/2014/main" id="{C009E26C-1EC0-A847-A7CF-D7A45C458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7" name="Text Box 53">
            <a:extLst>
              <a:ext uri="{FF2B5EF4-FFF2-40B4-BE49-F238E27FC236}">
                <a16:creationId xmlns:a16="http://schemas.microsoft.com/office/drawing/2014/main" id="{7B6DFC0F-9E4E-AB4B-B7E4-6B23A663B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18" name="Text Box 42">
            <a:extLst>
              <a:ext uri="{FF2B5EF4-FFF2-40B4-BE49-F238E27FC236}">
                <a16:creationId xmlns:a16="http://schemas.microsoft.com/office/drawing/2014/main" id="{127CED33-E6FE-C842-9B50-A6350696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3810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/>
              <a:t>  True	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22A9BE85-7107-CE47-8F7C-F2D2718BA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175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8DAD35B9-53DE-434C-9672-707906701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556126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True	</a:t>
            </a:r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352A7B8D-8280-9E4D-8106-DD884CD86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8" y="4953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  False	</a:t>
            </a:r>
          </a:p>
        </p:txBody>
      </p:sp>
    </p:spTree>
    <p:extLst>
      <p:ext uri="{BB962C8B-B14F-4D97-AF65-F5344CB8AC3E}">
        <p14:creationId xmlns:p14="http://schemas.microsoft.com/office/powerpoint/2010/main" val="348694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83EC-C412-474C-9012-5051E6F0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E4BB-640D-4E14-B32E-9CFB9D0A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Modus Ponens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From implication and premise of implication, can infer conclusion</a:t>
            </a:r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CCEDE54-DE07-4C55-8EC7-AF3ABA0F3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645" y="3444911"/>
          <a:ext cx="1812533" cy="1031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3" imgW="736600" imgH="419100" progId="Equation.DSMT4">
                  <p:embed/>
                </p:oleObj>
              </mc:Choice>
              <mc:Fallback>
                <p:oleObj name="Equation" r:id="rId3" imgW="7366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CCEDE54-DE07-4C55-8EC7-AF3ABA0F37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45" y="3444911"/>
                        <a:ext cx="1812533" cy="1031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377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22A4-0800-4CE6-A092-4D5AEBC0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3438-928C-45DC-962D-EB2B2368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And-Elimination</a:t>
            </a:r>
          </a:p>
          <a:p>
            <a:pPr lvl="1"/>
            <a:r>
              <a:rPr lang="en-US" altLang="en-US" dirty="0"/>
              <a:t>From conjunction, can infer any of the conjuncts</a:t>
            </a:r>
          </a:p>
          <a:p>
            <a:pPr lvl="1"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0E6F1-A3B8-4D33-B5FD-6FECF08C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6" y="2839406"/>
            <a:ext cx="3608172" cy="11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0F18-CB3B-4421-B73B-F77242A5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B384-4DAD-4A41-A2C1-EFDCB527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And-Introduction</a:t>
            </a:r>
            <a:endParaRPr lang="en-US" altLang="en-US" dirty="0"/>
          </a:p>
          <a:p>
            <a:pPr lvl="1"/>
            <a:r>
              <a:rPr lang="en-US" altLang="en-US" dirty="0"/>
              <a:t>From list of sentences, can infer their conjunction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98E69-3A6A-4B24-A625-0404E50C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07" y="2721283"/>
            <a:ext cx="3963213" cy="14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56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F42E-F036-4E85-A306-FED9A9B5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950C-C473-4079-86AC-527A8BEB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Or-Introduction</a:t>
            </a:r>
          </a:p>
          <a:p>
            <a:pPr lvl="1"/>
            <a:r>
              <a:rPr lang="en-US" altLang="en-US" dirty="0"/>
              <a:t>From sentence, can infer its disjunction with 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866F0-4603-4B63-9D8C-6B4D8705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14" y="2819783"/>
            <a:ext cx="3621989" cy="14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D6DB-FBFF-4D34-9811-D6781C5C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9136-D76B-4AE1-9F27-34A786A1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Double-Negation Elimination</a:t>
            </a:r>
            <a:endParaRPr lang="en-US" altLang="en-US" dirty="0"/>
          </a:p>
          <a:p>
            <a:pPr lvl="1"/>
            <a:r>
              <a:rPr lang="en-US" altLang="en-US" dirty="0"/>
              <a:t>From doubly negated sentence, can infer a positive sentence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/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/>
                              <a:ea typeface="Cambria Math"/>
                            </a:rPr>
                            <m:t>¬¬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2E1AC2-1636-448E-80B2-20E924DA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63" y="2908569"/>
                <a:ext cx="1280672" cy="1040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45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C1D9-740F-458A-A670-2D59013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8330-2785-4C98-AF26-66489D86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Unit Resolution</a:t>
            </a:r>
          </a:p>
          <a:p>
            <a:pPr lvl="1"/>
            <a:r>
              <a:rPr lang="en-US" altLang="en-US" dirty="0"/>
              <a:t>From disjunction, if one of the disjuncts is false, can infer the other is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EE7E4-FA62-4A79-B432-6F9451DF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5" y="2848102"/>
            <a:ext cx="2587142" cy="13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9441031" cy="4564057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erformance – measuring the agent’s success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nvironment – what populates the problem’s world?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8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A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ctuators – what can the agent act with?</a:t>
            </a:r>
          </a:p>
          <a:p>
            <a:pPr>
              <a:lnSpc>
                <a:spcPts val="10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9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r>
              <a:rPr lang="en-US" sz="3600" b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ensors – how can the agent perceive the world?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5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9E0C-F7D1-4D90-BD80-5AD31FB5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 Rules for Prop.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7154-57D9-431D-957B-F20A430E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Resolution</a:t>
            </a:r>
            <a:endParaRPr lang="en-US" altLang="en-US" dirty="0"/>
          </a:p>
          <a:p>
            <a:pPr lvl="1"/>
            <a:r>
              <a:rPr lang="en-US" altLang="en-US" dirty="0"/>
              <a:t>Most difficult because </a:t>
            </a:r>
            <a:r>
              <a:rPr lang="en-US" altLang="en-US" dirty="0">
                <a:sym typeface="Symbol" pitchFamily="18" charset="2"/>
              </a:rPr>
              <a:t> cannot be both true and false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One of the other disjuncts must be true in one of the premises 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(implication is transitive)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F03F2BD-825A-461D-B4C8-28E4C63AD6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8050" y="3463925"/>
          <a:ext cx="1917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4" imgW="1016000" imgH="419100" progId="Equation.DSMT4">
                  <p:embed/>
                </p:oleObj>
              </mc:Choice>
              <mc:Fallback>
                <p:oleObj name="Equation" r:id="rId4" imgW="10160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F03F2BD-825A-461D-B4C8-28E4C63AD6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3463925"/>
                        <a:ext cx="1917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78A5663-A4A2-4CCD-B2EF-B94642E6EF0A}"/>
              </a:ext>
            </a:extLst>
          </p:cNvPr>
          <p:cNvGrpSpPr/>
          <p:nvPr/>
        </p:nvGrpSpPr>
        <p:grpSpPr>
          <a:xfrm>
            <a:off x="127552" y="4699378"/>
            <a:ext cx="3479221" cy="1679292"/>
            <a:chOff x="6757943" y="4762786"/>
            <a:chExt cx="2023725" cy="1468195"/>
          </a:xfrm>
          <a:noFill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53CE09-7D3F-4472-85F9-E17C5B269120}"/>
                </a:ext>
              </a:extLst>
            </p:cNvPr>
            <p:cNvSpPr/>
            <p:nvPr/>
          </p:nvSpPr>
          <p:spPr bwMode="auto">
            <a:xfrm>
              <a:off x="6936681" y="4762786"/>
              <a:ext cx="1718630" cy="146819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DF420A-FBDD-4793-9BBB-F64ABB2A3933}"/>
                    </a:ext>
                  </a:extLst>
                </p:cNvPr>
                <p:cNvSpPr txBox="1"/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943" y="5332438"/>
                  <a:ext cx="993990" cy="525978"/>
                </a:xfrm>
                <a:prstGeom prst="rect">
                  <a:avLst/>
                </a:prstGeom>
                <a:blipFill>
                  <a:blip r:embed="rId6"/>
                  <a:stretch>
                    <a:fillRect t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7035A-964D-4974-A388-F03176385184}"/>
                    </a:ext>
                  </a:extLst>
                </p:cNvPr>
                <p:cNvSpPr txBox="1"/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477" y="5318982"/>
                  <a:ext cx="977191" cy="569323"/>
                </a:xfrm>
                <a:prstGeom prst="rect">
                  <a:avLst/>
                </a:prstGeom>
                <a:blipFill>
                  <a:blip r:embed="rId7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D2520-8A5B-489E-87EA-CAB4591835D7}"/>
                </a:ext>
              </a:extLst>
            </p:cNvPr>
            <p:cNvSpPr txBox="1"/>
            <p:nvPr/>
          </p:nvSpPr>
          <p:spPr>
            <a:xfrm>
              <a:off x="7634879" y="5433230"/>
              <a:ext cx="270309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C9393E-0DE0-4C62-B18F-5DCA2E18E6D8}"/>
                    </a:ext>
                  </a:extLst>
                </p:cNvPr>
                <p:cNvSpPr txBox="1"/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938" y="4975991"/>
                  <a:ext cx="37728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6972A-22E0-41F4-8585-5BC54A3F3FC8}"/>
                </a:ext>
              </a:extLst>
            </p:cNvPr>
            <p:cNvSpPr txBox="1"/>
            <p:nvPr/>
          </p:nvSpPr>
          <p:spPr>
            <a:xfrm>
              <a:off x="7643115" y="4980053"/>
              <a:ext cx="260934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EC190D-BFB7-42C4-B70F-C3716C7C5814}"/>
                    </a:ext>
                  </a:extLst>
                </p:cNvPr>
                <p:cNvSpPr txBox="1"/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017" y="4976150"/>
                  <a:ext cx="204158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6CD7A4-50E7-4406-A2AD-87D2FE36D16B}"/>
                    </a:ext>
                  </a:extLst>
                </p:cNvPr>
                <p:cNvSpPr txBox="1"/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771" y="5923205"/>
                  <a:ext cx="202555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382D3C-6070-4A37-BDF8-C1A438A3070A}"/>
                    </a:ext>
                  </a:extLst>
                </p:cNvPr>
                <p:cNvSpPr txBox="1"/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1614" y="5923205"/>
                  <a:ext cx="185755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A3A35-63B6-4913-B619-DA78DEBDBCF7}"/>
                </a:ext>
              </a:extLst>
            </p:cNvPr>
            <p:cNvSpPr txBox="1"/>
            <p:nvPr/>
          </p:nvSpPr>
          <p:spPr>
            <a:xfrm>
              <a:off x="7632221" y="5940044"/>
              <a:ext cx="322223" cy="2690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081D893-09C7-49F4-8692-5C6DB64ECF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36446" y="3405485"/>
              <a:ext cx="8128002" cy="3337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06124956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011563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4915997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8108348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96310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992768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6883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21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29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9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652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046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56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83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36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081D893-09C7-49F4-8692-5C6DB64EC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2530874"/>
                  </p:ext>
                </p:extLst>
              </p:nvPr>
            </p:nvGraphicFramePr>
            <p:xfrm>
              <a:off x="3936446" y="3405485"/>
              <a:ext cx="8128002" cy="3337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06124956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1011563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14915997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88108348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596310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992768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8" t="-1639" r="-49955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0901" t="-1639" r="-401802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000" t="-1639" r="-30000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1351" t="-1639" r="-20135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99552" t="-1639" r="-10044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01802" t="-1639" r="-901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6883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2165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297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9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6525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046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560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83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3640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061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2696861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3BC6-E96C-4A35-8CE9-7D0B1887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First-Order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F3707-2D86-4F28-94ED-7E19003A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1" y="1612906"/>
            <a:ext cx="10290454" cy="482447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Also called </a:t>
            </a:r>
            <a:r>
              <a:rPr lang="en-US" altLang="en-US" u="sng" dirty="0"/>
              <a:t>first-order predicate calculus</a:t>
            </a:r>
            <a:endParaRPr lang="en-US" altLang="en-US" dirty="0"/>
          </a:p>
          <a:p>
            <a:pPr lvl="1"/>
            <a:r>
              <a:rPr lang="en-US" altLang="en-US" dirty="0"/>
              <a:t>FOL, FOPC</a:t>
            </a:r>
          </a:p>
          <a:p>
            <a:r>
              <a:rPr lang="en-US" altLang="en-US" dirty="0"/>
              <a:t>Makes stronger commitments</a:t>
            </a:r>
          </a:p>
          <a:p>
            <a:pPr lvl="1"/>
            <a:r>
              <a:rPr lang="en-US" altLang="en-US" dirty="0"/>
              <a:t>World consists of </a:t>
            </a:r>
            <a:r>
              <a:rPr lang="en-US" altLang="en-US" u="sng" dirty="0">
                <a:solidFill>
                  <a:srgbClr val="C00000"/>
                </a:solidFill>
              </a:rPr>
              <a:t>objects</a:t>
            </a:r>
          </a:p>
          <a:p>
            <a:pPr lvl="2"/>
            <a:r>
              <a:rPr lang="en-US" altLang="en-US" dirty="0"/>
              <a:t>Things with identities</a:t>
            </a:r>
          </a:p>
          <a:p>
            <a:pPr lvl="2"/>
            <a:r>
              <a:rPr lang="en-US" altLang="en-US" dirty="0"/>
              <a:t>e.g., people, houses, colors, …</a:t>
            </a:r>
          </a:p>
          <a:p>
            <a:pPr lvl="1"/>
            <a:r>
              <a:rPr lang="en-US" altLang="en-US" dirty="0"/>
              <a:t>Objects have </a:t>
            </a:r>
            <a:r>
              <a:rPr lang="en-US" altLang="en-US" u="sng" dirty="0">
                <a:solidFill>
                  <a:srgbClr val="C00000"/>
                </a:solidFill>
              </a:rPr>
              <a:t>properties/relations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that distinguish them from other objects</a:t>
            </a:r>
          </a:p>
          <a:p>
            <a:pPr lvl="2"/>
            <a:r>
              <a:rPr lang="en-US" altLang="en-US" dirty="0"/>
              <a:t>e.g., Properties:  red, round, square, …</a:t>
            </a:r>
          </a:p>
          <a:p>
            <a:pPr lvl="2"/>
            <a:r>
              <a:rPr lang="en-US" altLang="en-US" dirty="0"/>
              <a:t>e.g., Relations:  brother of, bigger than, inside, …</a:t>
            </a:r>
          </a:p>
          <a:p>
            <a:pPr lvl="1"/>
            <a:r>
              <a:rPr lang="en-US" altLang="en-US" dirty="0"/>
              <a:t>Have </a:t>
            </a:r>
            <a:r>
              <a:rPr lang="en-US" altLang="en-US" u="sng" dirty="0">
                <a:solidFill>
                  <a:srgbClr val="C00000"/>
                </a:solidFill>
              </a:rPr>
              <a:t>functional</a:t>
            </a:r>
            <a:r>
              <a:rPr lang="en-US" altLang="en-US" dirty="0"/>
              <a:t> relations </a:t>
            </a:r>
          </a:p>
          <a:p>
            <a:pPr lvl="2"/>
            <a:r>
              <a:rPr lang="en-US" altLang="en-US" dirty="0"/>
              <a:t>Return the object with a certain relation</a:t>
            </a:r>
            <a:r>
              <a:rPr lang="en-US" altLang="ja-JP" dirty="0"/>
              <a:t> to given </a:t>
            </a:r>
            <a:r>
              <a:rPr lang="ja-JP" altLang="en-US" dirty="0"/>
              <a:t>“</a:t>
            </a:r>
            <a:r>
              <a:rPr lang="en-US" altLang="ja-JP" dirty="0"/>
              <a:t>input</a:t>
            </a:r>
            <a:r>
              <a:rPr lang="ja-JP" altLang="en-US" dirty="0"/>
              <a:t>” </a:t>
            </a:r>
            <a:r>
              <a:rPr lang="en-US" altLang="ja-JP" dirty="0"/>
              <a:t>object</a:t>
            </a:r>
          </a:p>
          <a:p>
            <a:pPr lvl="2"/>
            <a:r>
              <a:rPr lang="en-US" altLang="ja-JP" dirty="0"/>
              <a:t>The “inverse” of a (binary) relation</a:t>
            </a:r>
          </a:p>
          <a:p>
            <a:pPr lvl="2"/>
            <a:r>
              <a:rPr lang="en-US" altLang="en-US" dirty="0"/>
              <a:t>e.g., father of, best friend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67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C754-CF55-4B11-B50F-3F21696D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Syntax of FOL: Basic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5A34-CAD8-4A1A-97B7-A1FF39B1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0206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Constant symbols for specific objects</a:t>
            </a:r>
          </a:p>
          <a:p>
            <a:pPr lvl="1">
              <a:buNone/>
            </a:pPr>
            <a:r>
              <a:rPr lang="en-US" altLang="en-US" sz="2000" i="1" dirty="0"/>
              <a:t>  </a:t>
            </a:r>
            <a:r>
              <a:rPr lang="en-US" altLang="en-US" sz="2000" i="1" dirty="0" err="1"/>
              <a:t>KingJohn</a:t>
            </a:r>
            <a:r>
              <a:rPr lang="en-US" altLang="en-US" sz="2000" dirty="0"/>
              <a:t>, 2, </a:t>
            </a:r>
            <a:r>
              <a:rPr lang="en-US" altLang="en-US" sz="2000" i="1" dirty="0"/>
              <a:t>OSU</a:t>
            </a:r>
            <a:r>
              <a:rPr lang="en-US" altLang="en-US" sz="2000" dirty="0"/>
              <a:t>, …</a:t>
            </a:r>
          </a:p>
          <a:p>
            <a:r>
              <a:rPr lang="en-US" altLang="en-US" sz="2400" dirty="0"/>
              <a:t>Variables</a:t>
            </a:r>
          </a:p>
          <a:p>
            <a:pPr lvl="1">
              <a:buNone/>
            </a:pPr>
            <a:r>
              <a:rPr lang="en-US" altLang="en-US" sz="2000" i="1" dirty="0"/>
              <a:t>  x</a:t>
            </a:r>
            <a:r>
              <a:rPr lang="en-US" altLang="en-US" sz="2000" dirty="0"/>
              <a:t>, </a:t>
            </a:r>
            <a:r>
              <a:rPr lang="en-US" altLang="en-US" sz="2000" i="1" dirty="0"/>
              <a:t>y</a:t>
            </a:r>
            <a:r>
              <a:rPr lang="en-US" altLang="en-US" sz="2000" dirty="0"/>
              <a:t>, </a:t>
            </a:r>
            <a:r>
              <a:rPr lang="en-US" altLang="en-US" sz="2000" i="1" dirty="0"/>
              <a:t>a</a:t>
            </a:r>
            <a:r>
              <a:rPr lang="en-US" altLang="en-US" sz="2000" dirty="0"/>
              <a:t>, </a:t>
            </a:r>
            <a:r>
              <a:rPr lang="en-US" altLang="en-US" sz="2000" i="1" dirty="0"/>
              <a:t>b</a:t>
            </a:r>
            <a:r>
              <a:rPr lang="en-US" altLang="en-US" sz="2000" dirty="0"/>
              <a:t>, …</a:t>
            </a:r>
            <a:endParaRPr lang="en-US" altLang="en-US" sz="2400" dirty="0"/>
          </a:p>
          <a:p>
            <a:r>
              <a:rPr lang="en-US" altLang="en-US" sz="2400" dirty="0"/>
              <a:t>Predicate properties (unary) / relations (pairwise or more)</a:t>
            </a:r>
          </a:p>
          <a:p>
            <a:pPr lvl="1">
              <a:buNone/>
            </a:pPr>
            <a:r>
              <a:rPr lang="en-US" altLang="en-US" sz="2000" i="1" dirty="0"/>
              <a:t>  Smart(), Brother(),</a:t>
            </a:r>
            <a:r>
              <a:rPr lang="en-US" altLang="en-US" sz="2000" dirty="0"/>
              <a:t> </a:t>
            </a:r>
            <a:r>
              <a:rPr lang="en-US" altLang="en-US" sz="2000" i="1" dirty="0"/>
              <a:t>Married(),</a:t>
            </a:r>
            <a:r>
              <a:rPr lang="en-US" altLang="en-US" sz="2000" dirty="0"/>
              <a:t> &gt;</a:t>
            </a:r>
            <a:r>
              <a:rPr lang="en-US" altLang="en-US" sz="2000" i="1" dirty="0"/>
              <a:t>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Functions (return objects)</a:t>
            </a:r>
          </a:p>
          <a:p>
            <a:pPr lvl="1">
              <a:buNone/>
            </a:pPr>
            <a:r>
              <a:rPr lang="en-US" altLang="en-US" sz="2000" i="1" dirty="0"/>
              <a:t>  Sqrt()</a:t>
            </a:r>
            <a:r>
              <a:rPr lang="en-US" altLang="en-US" sz="2000" dirty="0"/>
              <a:t> , </a:t>
            </a:r>
            <a:r>
              <a:rPr lang="en-US" altLang="en-US" sz="2000" i="1" dirty="0" err="1"/>
              <a:t>LeftTo</a:t>
            </a:r>
            <a:r>
              <a:rPr lang="en-US" altLang="en-US" sz="2000" i="1" dirty="0"/>
              <a:t>()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FatherOf</a:t>
            </a:r>
            <a:r>
              <a:rPr lang="en-US" altLang="en-US" sz="2000" i="1" dirty="0"/>
              <a:t>(),</a:t>
            </a:r>
            <a:r>
              <a:rPr lang="en-US" altLang="en-US" sz="2000" dirty="0"/>
              <a:t> …</a:t>
            </a:r>
          </a:p>
          <a:p>
            <a:r>
              <a:rPr lang="en-US" altLang="en-US" sz="2400" dirty="0"/>
              <a:t>Connectives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        </a:t>
            </a:r>
          </a:p>
          <a:p>
            <a:r>
              <a:rPr lang="en-US" altLang="en-US" sz="2400" dirty="0"/>
              <a:t>Quantifiers</a:t>
            </a:r>
          </a:p>
          <a:p>
            <a:pPr lvl="1">
              <a:buFontTx/>
              <a:buNone/>
            </a:pPr>
            <a:r>
              <a:rPr lang="en-US" altLang="en-US" sz="1800" dirty="0">
                <a:sym typeface="Symbol" pitchFamily="18" charset="2"/>
              </a:rPr>
              <a:t>    </a:t>
            </a:r>
            <a:endParaRPr lang="en-US" altLang="en-US" dirty="0">
              <a:sym typeface="Symbol" pitchFamily="18" charset="2"/>
            </a:endParaRPr>
          </a:p>
          <a:p>
            <a:r>
              <a:rPr lang="en-US" altLang="en-US" sz="2400" dirty="0"/>
              <a:t>Equality</a:t>
            </a:r>
          </a:p>
          <a:p>
            <a:pPr lvl="1">
              <a:buFontTx/>
              <a:buNone/>
            </a:pPr>
            <a:r>
              <a:rPr lang="en-US" altLang="en-US" sz="1800" dirty="0"/>
              <a:t>  =</a:t>
            </a:r>
          </a:p>
        </p:txBody>
      </p:sp>
    </p:spTree>
    <p:extLst>
      <p:ext uri="{BB962C8B-B14F-4D97-AF65-F5344CB8AC3E}">
        <p14:creationId xmlns:p14="http://schemas.microsoft.com/office/powerpoint/2010/main" val="1441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Atomic Sentences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Collection of terms and relation(s) together to state facts</a:t>
            </a:r>
          </a:p>
          <a:p>
            <a:r>
              <a:rPr lang="en-US" altLang="en-US" dirty="0"/>
              <a:t>Atomic sentence</a:t>
            </a:r>
          </a:p>
          <a:p>
            <a:pPr lvl="1"/>
            <a:r>
              <a:rPr lang="en-US" altLang="en-US" i="1" dirty="0"/>
              <a:t>predicate(term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…, </a:t>
            </a:r>
            <a:r>
              <a:rPr lang="en-US" altLang="en-US" i="1" dirty="0" err="1"/>
              <a:t>term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)</a:t>
            </a:r>
          </a:p>
          <a:p>
            <a:pPr lvl="1"/>
            <a:r>
              <a:rPr lang="en-US" altLang="en-US" dirty="0"/>
              <a:t>Or</a:t>
            </a:r>
            <a:r>
              <a:rPr lang="en-US" altLang="en-US" i="1" dirty="0"/>
              <a:t>   term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 = </a:t>
            </a:r>
            <a:r>
              <a:rPr lang="en-US" altLang="en-US" i="1" dirty="0" err="1"/>
              <a:t>term</a:t>
            </a:r>
            <a:r>
              <a:rPr lang="en-US" altLang="en-US" i="1" baseline="-25000" dirty="0" err="1"/>
              <a:t>n</a:t>
            </a:r>
            <a:endParaRPr lang="en-US" altLang="en-US" i="1" baseline="-25000" dirty="0"/>
          </a:p>
          <a:p>
            <a:r>
              <a:rPr lang="en-US" altLang="en-US" dirty="0"/>
              <a:t>Examples</a:t>
            </a:r>
          </a:p>
          <a:p>
            <a:pPr lvl="1">
              <a:buFontTx/>
              <a:buNone/>
            </a:pPr>
            <a:r>
              <a:rPr lang="en-US" altLang="en-US" i="1" dirty="0"/>
              <a:t>Brother(Richard, John)</a:t>
            </a:r>
          </a:p>
          <a:p>
            <a:pPr lvl="1">
              <a:buFontTx/>
              <a:buNone/>
            </a:pPr>
            <a:r>
              <a:rPr lang="en-US" altLang="en-US" i="1" dirty="0"/>
              <a:t>Married(</a:t>
            </a:r>
            <a:r>
              <a:rPr lang="en-US" altLang="en-US" i="1" dirty="0" err="1"/>
              <a:t>FatherOf</a:t>
            </a:r>
            <a:r>
              <a:rPr lang="en-US" altLang="en-US" i="1" dirty="0"/>
              <a:t>(Richard), </a:t>
            </a:r>
            <a:r>
              <a:rPr lang="en-US" altLang="en-US" i="1" dirty="0" err="1"/>
              <a:t>MotherOf</a:t>
            </a:r>
            <a:r>
              <a:rPr lang="en-US" altLang="en-US" i="1" dirty="0"/>
              <a:t>(John))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2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Complex Sentences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Made from atomic sentences using </a:t>
            </a:r>
            <a:r>
              <a:rPr lang="en-US" altLang="en-US" u="sng" dirty="0"/>
              <a:t>logical connectives</a:t>
            </a:r>
          </a:p>
          <a:p>
            <a:pPr lvl="1">
              <a:buFontTx/>
              <a:buNone/>
            </a:pPr>
            <a:r>
              <a:rPr lang="en-US" altLang="en-US" dirty="0">
                <a:sym typeface="Symbol" pitchFamily="18" charset="2"/>
              </a:rPr>
              <a:t>  S,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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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 S</a:t>
            </a:r>
            <a:r>
              <a:rPr lang="en-US" altLang="en-US" baseline="-25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,    S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 S</a:t>
            </a:r>
            <a:r>
              <a:rPr lang="en-US" altLang="en-US" baseline="-25000" dirty="0">
                <a:sym typeface="Symbol" pitchFamily="18" charset="2"/>
              </a:rPr>
              <a:t>2</a:t>
            </a:r>
          </a:p>
          <a:p>
            <a:pPr lvl="1">
              <a:buFontTx/>
              <a:buNone/>
            </a:pPr>
            <a:endParaRPr lang="en-US" altLang="en-US" baseline="-25000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Examples: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Older(John, 30)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Younger(John, 30)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&gt; (1,2)    (1,2)</a:t>
            </a:r>
          </a:p>
          <a:p>
            <a:pPr lvl="1">
              <a:buFontTx/>
              <a:buNone/>
            </a:pPr>
            <a:endParaRPr lang="en-US" alt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99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Quantifiers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Currently have logic that allows objects</a:t>
            </a:r>
          </a:p>
          <a:p>
            <a:r>
              <a:rPr lang="en-US" altLang="en-US"/>
              <a:t>Now want to express properties of entire </a:t>
            </a:r>
            <a:r>
              <a:rPr lang="en-US" altLang="en-US" u="sng"/>
              <a:t>collections of objects</a:t>
            </a:r>
          </a:p>
          <a:p>
            <a:pPr lvl="1"/>
            <a:r>
              <a:rPr lang="en-US" altLang="en-US"/>
              <a:t>Rather than enumerate the objects by name</a:t>
            </a:r>
          </a:p>
          <a:p>
            <a:r>
              <a:rPr lang="en-US" altLang="en-US"/>
              <a:t>Two standard quantifiers</a:t>
            </a:r>
          </a:p>
          <a:p>
            <a:pPr lvl="1"/>
            <a:r>
              <a:rPr lang="en-US" altLang="en-US"/>
              <a:t>Universal </a:t>
            </a:r>
            <a:r>
              <a:rPr lang="en-US" altLang="en-US">
                <a:sym typeface="Symbol" pitchFamily="18" charset="2"/>
              </a:rPr>
              <a:t></a:t>
            </a:r>
            <a:endParaRPr lang="en-US" altLang="en-US"/>
          </a:p>
          <a:p>
            <a:pPr lvl="1"/>
            <a:r>
              <a:rPr lang="en-US" altLang="en-US"/>
              <a:t>Existential </a:t>
            </a:r>
            <a:r>
              <a:rPr lang="en-US" altLang="en-US">
                <a:sym typeface="Symbol" pitchFamily="18" charset="2"/>
              </a:rPr>
              <a:t></a:t>
            </a:r>
          </a:p>
        </p:txBody>
      </p:sp>
    </p:spTree>
    <p:extLst>
      <p:ext uri="{BB962C8B-B14F-4D97-AF65-F5344CB8AC3E}">
        <p14:creationId xmlns:p14="http://schemas.microsoft.com/office/powerpoint/2010/main" val="3529469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E8CB-9539-4E27-A68A-717C8C3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Universal Qualification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79FA-BF26-4DFA-974C-C58EC844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For all …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(typically use implication )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Allows for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rules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to be constructed</a:t>
            </a:r>
          </a:p>
          <a:p>
            <a:r>
              <a:rPr lang="en-US" altLang="en-US" dirty="0">
                <a:sym typeface="Symbol" pitchFamily="18" charset="2"/>
              </a:rPr>
              <a:t> </a:t>
            </a:r>
            <a:r>
              <a:rPr lang="en-US" altLang="en-US" i="1" dirty="0">
                <a:sym typeface="Symbol" pitchFamily="18" charset="2"/>
              </a:rPr>
              <a:t>&lt;variables&gt; &lt;sentence&gt;</a:t>
            </a:r>
            <a:r>
              <a:rPr lang="en-US" altLang="en-US" dirty="0">
                <a:sym typeface="Symbol" pitchFamily="18" charset="2"/>
              </a:rPr>
              <a:t>  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Everyone at OSU is smart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At(x, OSU)</a:t>
            </a:r>
            <a:r>
              <a:rPr lang="en-US" altLang="en-US" dirty="0">
                <a:sym typeface="Symbol" pitchFamily="18" charset="2"/>
              </a:rPr>
              <a:t>    </a:t>
            </a:r>
            <a:r>
              <a:rPr lang="en-US" altLang="en-US" i="1" dirty="0">
                <a:sym typeface="Symbol" pitchFamily="18" charset="2"/>
              </a:rPr>
              <a:t>Smart(x)</a:t>
            </a:r>
          </a:p>
          <a:p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P</a:t>
            </a:r>
            <a:r>
              <a:rPr lang="en-US" altLang="en-US" dirty="0">
                <a:sym typeface="Symbol" pitchFamily="18" charset="2"/>
              </a:rPr>
              <a:t>  is equivalent to </a:t>
            </a:r>
            <a:r>
              <a:rPr lang="en-US" altLang="en-US" u="sng" dirty="0">
                <a:sym typeface="Symbol" pitchFamily="18" charset="2"/>
              </a:rPr>
              <a:t>conjunction</a:t>
            </a:r>
            <a:r>
              <a:rPr lang="en-US" altLang="en-US" dirty="0">
                <a:sym typeface="Symbol" pitchFamily="18" charset="2"/>
              </a:rPr>
              <a:t> of all </a:t>
            </a:r>
            <a:r>
              <a:rPr lang="en-US" altLang="en-US" u="sng" dirty="0">
                <a:sym typeface="Symbol" pitchFamily="18" charset="2"/>
              </a:rPr>
              <a:t>instantiations</a:t>
            </a:r>
            <a:r>
              <a:rPr lang="en-US" altLang="en-US" dirty="0">
                <a:sym typeface="Symbol" pitchFamily="18" charset="2"/>
              </a:rPr>
              <a:t> of </a:t>
            </a:r>
            <a:r>
              <a:rPr lang="en-US" altLang="en-US" i="1" dirty="0">
                <a:sym typeface="Symbol" pitchFamily="18" charset="2"/>
              </a:rPr>
              <a:t>P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(At(John,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Smart(John))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(At(Bob,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Smart(Bob)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(At(Mary, OSU)</a:t>
            </a:r>
            <a:r>
              <a:rPr lang="en-US" altLang="en-US" dirty="0">
                <a:sym typeface="Symbol" pitchFamily="18" charset="2"/>
              </a:rPr>
              <a:t>  </a:t>
            </a:r>
            <a:r>
              <a:rPr lang="en-US" altLang="en-US" i="1" dirty="0">
                <a:sym typeface="Symbol" pitchFamily="18" charset="2"/>
              </a:rPr>
              <a:t>Smart(Mary))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A670-3366-4563-9049-43B2466F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Existential Quantification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7675-584D-46DA-8C8B-9022DCDD7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There exists …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(typically use conjunction )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Makes a statement about </a:t>
            </a:r>
            <a:r>
              <a:rPr lang="en-US" altLang="en-US" u="sng" dirty="0">
                <a:sym typeface="Symbol" pitchFamily="18" charset="2"/>
              </a:rPr>
              <a:t>some</a:t>
            </a:r>
            <a:r>
              <a:rPr lang="en-US" altLang="en-US" dirty="0">
                <a:sym typeface="Symbol" pitchFamily="18" charset="2"/>
              </a:rPr>
              <a:t> object (not all)</a:t>
            </a: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&lt;variables&gt; &lt;sentences&gt;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Someone at OSU is smart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  At(x,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Smart(x)</a:t>
            </a: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P</a:t>
            </a:r>
            <a:r>
              <a:rPr lang="en-US" altLang="en-US" dirty="0">
                <a:sym typeface="Symbol" pitchFamily="18" charset="2"/>
              </a:rPr>
              <a:t>  is equivalent to </a:t>
            </a:r>
            <a:r>
              <a:rPr lang="en-US" altLang="en-US" u="sng" dirty="0">
                <a:sym typeface="Symbol" pitchFamily="18" charset="2"/>
              </a:rPr>
              <a:t>disjunction</a:t>
            </a:r>
            <a:r>
              <a:rPr lang="en-US" altLang="en-US" dirty="0">
                <a:sym typeface="Symbol" pitchFamily="18" charset="2"/>
              </a:rPr>
              <a:t> of all </a:t>
            </a:r>
            <a:r>
              <a:rPr lang="en-US" altLang="en-US" u="sng" dirty="0">
                <a:sym typeface="Symbol" pitchFamily="18" charset="2"/>
              </a:rPr>
              <a:t>instantiations</a:t>
            </a:r>
            <a:r>
              <a:rPr lang="en-US" altLang="en-US" dirty="0">
                <a:sym typeface="Symbol" pitchFamily="18" charset="2"/>
              </a:rPr>
              <a:t> of </a:t>
            </a:r>
            <a:r>
              <a:rPr lang="en-US" altLang="en-US" i="1" dirty="0">
                <a:sym typeface="Symbol" pitchFamily="18" charset="2"/>
              </a:rPr>
              <a:t>P</a:t>
            </a:r>
          </a:p>
          <a:p>
            <a:pPr lvl="2"/>
            <a:r>
              <a:rPr lang="en-US" altLang="en-US" i="1" dirty="0">
                <a:sym typeface="Symbol" pitchFamily="18" charset="2"/>
              </a:rPr>
              <a:t> (At(John,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Smart(John))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 (At(Bob,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Smart(Bob)) </a:t>
            </a:r>
            <a:br>
              <a:rPr lang="en-US" altLang="en-US" i="1" dirty="0">
                <a:sym typeface="Symbol" pitchFamily="18" charset="2"/>
              </a:rPr>
            </a:br>
            <a:r>
              <a:rPr lang="en-US" altLang="en-US" i="1" dirty="0">
                <a:sym typeface="Symbol" pitchFamily="18" charset="2"/>
              </a:rPr>
              <a:t>(At(Mary, OSU)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Smart(Mary))  </a:t>
            </a:r>
            <a:r>
              <a:rPr lang="en-US" altLang="en-US" dirty="0">
                <a:sym typeface="Symbol" pitchFamily="18" charset="2"/>
              </a:rPr>
              <a:t></a:t>
            </a:r>
            <a:r>
              <a:rPr lang="en-US" altLang="en-US" i="1" dirty="0">
                <a:sym typeface="Symbol" pitchFamily="18" charset="2"/>
              </a:rPr>
              <a:t>  …</a:t>
            </a:r>
          </a:p>
          <a:p>
            <a:r>
              <a:rPr lang="en-US" altLang="en-US" dirty="0">
                <a:sym typeface="Symbol" pitchFamily="18" charset="2"/>
              </a:rPr>
              <a:t>Uniqueness quantifier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! </a:t>
            </a:r>
            <a:r>
              <a:rPr lang="en-US" altLang="en-US" i="1" dirty="0">
                <a:sym typeface="Symbol" pitchFamily="18" charset="2"/>
              </a:rPr>
              <a:t>x  </a:t>
            </a:r>
            <a:r>
              <a:rPr lang="en-US" altLang="en-US" dirty="0">
                <a:sym typeface="Symbol" pitchFamily="18" charset="2"/>
              </a:rPr>
              <a:t>says a </a:t>
            </a:r>
            <a:r>
              <a:rPr lang="en-US" altLang="en-US" u="sng" dirty="0">
                <a:sym typeface="Symbol" pitchFamily="18" charset="2"/>
              </a:rPr>
              <a:t>unique</a:t>
            </a:r>
            <a:r>
              <a:rPr lang="en-US" altLang="en-US" dirty="0">
                <a:sym typeface="Symbol" pitchFamily="18" charset="2"/>
              </a:rPr>
              <a:t> object exists (i.e. there is exactly 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1B09-4417-4C35-87C2-C2318093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of 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4635-24EE-4FD9-8D87-D085A982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Quantifier duality:  Each can be expressed using the other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Likes(x, </a:t>
            </a:r>
            <a:r>
              <a:rPr lang="en-US" altLang="en-US" i="1" dirty="0" err="1">
                <a:sym typeface="Symbol" pitchFamily="18" charset="2"/>
              </a:rPr>
              <a:t>IceCream</a:t>
            </a:r>
            <a:r>
              <a:rPr lang="en-US" altLang="en-US" i="1" dirty="0">
                <a:sym typeface="Symbol" pitchFamily="18" charset="2"/>
              </a:rPr>
              <a:t>)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Everybody likes ice cream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</a:t>
            </a:r>
            <a:r>
              <a:rPr lang="en-US" altLang="en-US" i="1" dirty="0">
                <a:sym typeface="Symbol" pitchFamily="18" charset="2"/>
              </a:rPr>
              <a:t>x  Person(x)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Likes(x, </a:t>
            </a:r>
            <a:r>
              <a:rPr lang="en-US" altLang="en-US" i="1" dirty="0" err="1">
                <a:sym typeface="Symbol" pitchFamily="18" charset="2"/>
              </a:rPr>
              <a:t>IceCream</a:t>
            </a:r>
            <a:r>
              <a:rPr lang="en-US" altLang="en-US" i="1" dirty="0">
                <a:sym typeface="Symbol" pitchFamily="18" charset="2"/>
              </a:rPr>
              <a:t>)</a:t>
            </a:r>
            <a:r>
              <a:rPr lang="en-US" altLang="en-US" dirty="0">
                <a:sym typeface="Symbol" pitchFamily="18" charset="2"/>
              </a:rPr>
              <a:t>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Not exist anyone who does  not like ice cream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  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Likes(x, Broccoli)    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Someone likes broccoli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Likes(x, Broccoli)     </a:t>
            </a:r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Not the case that everyone does not like broccoli”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CB2A-84AF-4D1F-8F8A-580189F1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Peas: Examples</a:t>
            </a:r>
            <a:endParaRPr lang="en-US" dirty="0"/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33F0F93D-268D-4D65-82CD-15F5C6F90AD0}"/>
              </a:ext>
            </a:extLst>
          </p:cNvPr>
          <p:cNvGraphicFramePr>
            <a:graphicFrameLocks noGrp="1"/>
          </p:cNvGraphicFramePr>
          <p:nvPr/>
        </p:nvGraphicFramePr>
        <p:xfrm>
          <a:off x="399570" y="1602101"/>
          <a:ext cx="11456893" cy="5003800"/>
        </p:xfrm>
        <a:graphic>
          <a:graphicData uri="http://schemas.openxmlformats.org/drawingml/2006/table">
            <a:tbl>
              <a:tblPr/>
              <a:tblGrid>
                <a:gridCol w="229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1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1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Agent Type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Perf. Measure</a:t>
                      </a:r>
                    </a:p>
                  </a:txBody>
                  <a:tcPr marT="45714" marB="45714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Environment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Actuators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Sensors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Medical diagnosis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Healthy patient, minimize costs/lawsuits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Patient, hospital, staff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questions, tests, diagnoses, treatments, referrals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 of symptoms, findings, patient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’</a:t>
                      </a: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answers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Satellite image analysis system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Correct image classification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Downlink from orbiting satellite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classification of scene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Color pixel arrays (cameras)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Part-picking robot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Percentage of parts in correct bins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Conveyor belt with parts, bins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Jointed arm and hand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Camera, joint angle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 controller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purity, yield, safety</a:t>
                      </a: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Refinery, operators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Valves, pumps, heaters, displays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Temperature, pressure, chemical sensors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0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Interactive English tutor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Maximize student’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 score on test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pitchFamily="34" charset="-128"/>
                      </a:endParaRPr>
                    </a:p>
                  </a:txBody>
                  <a:tcPr marT="45714" marB="45714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Set of students, testing agency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Display exercises, suggestions, corrections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pitchFamily="34" charset="-128"/>
                        </a:rPr>
                        <a:t>Keyboard entry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911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6328-8D7A-481F-B6C9-A41F7F12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Properties of 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6396-55DE-4C14-B1CE-7ADD408A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Important relations</a:t>
            </a:r>
            <a:endParaRPr lang="en-US" altLang="en-US" sz="1600" dirty="0"/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</a:t>
            </a:r>
            <a:r>
              <a:rPr lang="en-US" altLang="en-US" i="1" dirty="0">
                <a:sym typeface="Symbol" pitchFamily="18" charset="2"/>
              </a:rPr>
              <a:t>x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 P(x)  =  </a:t>
            </a:r>
            <a:r>
              <a:rPr lang="en-US" altLang="en-US" dirty="0">
                <a:sym typeface="Symbol" pitchFamily="18" charset="2"/>
              </a:rPr>
              <a:t>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P(x)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Q(x) 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</a:t>
            </a:r>
            <a:r>
              <a:rPr lang="en-US" altLang="en-US" i="1" dirty="0">
                <a:sym typeface="Symbol" pitchFamily="18" charset="2"/>
              </a:rPr>
              <a:t>Q(x)</a:t>
            </a:r>
          </a:p>
          <a:p>
            <a:pPr lvl="1"/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 (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 </a:t>
            </a:r>
            <a:r>
              <a:rPr lang="en-US" altLang="en-US" i="1" dirty="0">
                <a:sym typeface="Symbol" pitchFamily="18" charset="2"/>
              </a:rPr>
              <a:t>Q(x))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>
                <a:sym typeface="Symbol" pitchFamily="18" charset="2"/>
              </a:rPr>
              <a:t>P(x)</a:t>
            </a:r>
            <a:r>
              <a:rPr lang="en-US" altLang="en-US" dirty="0">
                <a:sym typeface="Symbol" pitchFamily="18" charset="2"/>
              </a:rPr>
              <a:t>  </a:t>
            </a:r>
            <a:r>
              <a:rPr lang="en-US" altLang="en-US" i="1" dirty="0">
                <a:sym typeface="Symbol" pitchFamily="18" charset="2"/>
              </a:rPr>
              <a:t>Q(x)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9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97A9-AD12-47AC-B30E-CB0E79A9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Universal </a:t>
            </a:r>
            <a:r>
              <a:rPr lang="en-US" altLang="en-US" dirty="0"/>
              <a:t>Quantifiers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DE48-5201-43BB-A3B3-FE1D41F0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same as</a:t>
            </a:r>
            <a:r>
              <a:rPr lang="en-US" altLang="en-US" i="1" dirty="0">
                <a:sym typeface="Symbol" pitchFamily="18" charset="2"/>
              </a:rPr>
              <a:t>       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	</a:t>
            </a:r>
            <a:r>
              <a:rPr lang="en-US" altLang="en-US" dirty="0">
                <a:sym typeface="Symbol" pitchFamily="18" charset="2"/>
              </a:rPr>
              <a:t>(  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>
              <a:buFontTx/>
              <a:buNone/>
            </a:pPr>
            <a:endParaRPr lang="en-US" altLang="en-US" sz="1400" i="1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  </a:t>
            </a:r>
            <a:r>
              <a:rPr lang="en-US" altLang="en-US" dirty="0">
                <a:sym typeface="Symbol" pitchFamily="18" charset="2"/>
              </a:rPr>
              <a:t>is </a:t>
            </a:r>
            <a:r>
              <a:rPr lang="en-US" altLang="en-US" u="sng" dirty="0">
                <a:sym typeface="Symbol" pitchFamily="18" charset="2"/>
              </a:rPr>
              <a:t>not same</a:t>
            </a:r>
            <a:r>
              <a:rPr lang="en-US" altLang="en-US" dirty="0">
                <a:sym typeface="Symbol" pitchFamily="18" charset="2"/>
              </a:rPr>
              <a:t> as</a:t>
            </a:r>
            <a:r>
              <a:rPr lang="en-US" altLang="en-US" i="1" dirty="0">
                <a:sym typeface="Symbol" pitchFamily="18" charset="2"/>
              </a:rPr>
              <a:t>  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y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x </a:t>
            </a:r>
            <a:br>
              <a:rPr lang="en-US" altLang="en-US" i="1" dirty="0">
                <a:sym typeface="Symbol" pitchFamily="18" charset="2"/>
              </a:rPr>
            </a:b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 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(</a:t>
            </a:r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There is someone who is loved by everyone</a:t>
            </a:r>
            <a:r>
              <a:rPr lang="ja-JP" altLang="en-US" dirty="0">
                <a:sym typeface="Symbol" pitchFamily="18" charset="2"/>
              </a:rPr>
              <a:t>”</a:t>
            </a:r>
            <a:br>
              <a:rPr lang="en-US" altLang="ja-JP" dirty="0">
                <a:sym typeface="Symbol" pitchFamily="18" charset="2"/>
              </a:rPr>
            </a:br>
            <a:endParaRPr lang="en-US" altLang="ja-JP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x Person(x) </a:t>
            </a:r>
            <a:r>
              <a:rPr lang="en-US" altLang="en-US" dirty="0">
                <a:sym typeface="Symbol" pitchFamily="18" charset="2"/>
              </a:rPr>
              <a:t></a:t>
            </a:r>
            <a:r>
              <a:rPr lang="en-US" altLang="en-US" i="1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y Person(y) </a:t>
            </a:r>
            <a:r>
              <a:rPr lang="en-US" altLang="en-US" dirty="0">
                <a:sym typeface="Symbol" pitchFamily="18" charset="2"/>
              </a:rPr>
              <a:t></a:t>
            </a:r>
            <a:r>
              <a:rPr lang="en-US" altLang="en-US" i="1" dirty="0">
                <a:sym typeface="Symbol" pitchFamily="18" charset="2"/>
              </a:rPr>
              <a:t> Loves(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i="1" dirty="0">
                <a:sym typeface="Symbol" pitchFamily="18" charset="2"/>
              </a:rPr>
              <a:t>)</a:t>
            </a:r>
          </a:p>
          <a:p>
            <a:pPr lvl="2"/>
            <a:r>
              <a:rPr lang="ja-JP" altLang="en-US" dirty="0">
                <a:sym typeface="Symbol" pitchFamily="18" charset="2"/>
              </a:rPr>
              <a:t>“</a:t>
            </a:r>
            <a:r>
              <a:rPr lang="en-US" altLang="ja-JP" dirty="0">
                <a:sym typeface="Symbol" pitchFamily="18" charset="2"/>
              </a:rPr>
              <a:t>Everybody loves somebody</a:t>
            </a:r>
            <a:r>
              <a:rPr lang="ja-JP" altLang="en-US" dirty="0">
                <a:sym typeface="Symbol" pitchFamily="18" charset="2"/>
              </a:rPr>
              <a:t>”</a:t>
            </a:r>
            <a:r>
              <a:rPr lang="en-US" altLang="ja-JP" dirty="0">
                <a:sym typeface="Symbol" pitchFamily="18" charset="2"/>
              </a:rPr>
              <a:t> </a:t>
            </a:r>
            <a:br>
              <a:rPr lang="en-US" altLang="ja-JP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(not guaranteed to be the same person)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do inference in FOPC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Reduction of first-order inference to propositional inference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First-order inference algorithms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Generalized Modus Ponens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Forward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Backward chaining ***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Resolution-based theorem proving ***</a:t>
            </a:r>
          </a:p>
        </p:txBody>
      </p:sp>
    </p:spTree>
    <p:extLst>
      <p:ext uri="{BB962C8B-B14F-4D97-AF65-F5344CB8AC3E}">
        <p14:creationId xmlns:p14="http://schemas.microsoft.com/office/powerpoint/2010/main" val="3804328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F0DB-C3FD-446C-970F-22B9BDFD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to Propositional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55B9-BA81-48BA-99FC-ABE366E4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Universal Quantifiers (</a:t>
            </a:r>
            <a:r>
              <a:rPr lang="en-US" altLang="en-US" dirty="0">
                <a:sym typeface="Symbol" pitchFamily="18" charset="2"/>
              </a:rPr>
              <a:t>)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all</a:t>
            </a:r>
            <a:r>
              <a:rPr lang="en-US" altLang="en-US" dirty="0">
                <a:sym typeface="Symbol" pitchFamily="18" charset="2"/>
              </a:rPr>
              <a:t> objects in the world (all values of variable)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So substituting any object must be valid (Universal Instantiation, UI)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Likes(</a:t>
            </a:r>
            <a:r>
              <a:rPr lang="en-US" altLang="en-US" i="1" dirty="0" err="1">
                <a:sym typeface="Symbol" pitchFamily="18" charset="2"/>
              </a:rPr>
              <a:t>Jack,IceCream</a:t>
            </a:r>
            <a:r>
              <a:rPr lang="en-US" altLang="en-US" i="1" dirty="0">
                <a:sym typeface="Symbol" pitchFamily="18" charset="2"/>
              </a:rPr>
              <a:t>)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12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4E25-3A8C-417E-B02A-ECA7E91D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857C-629A-4A53-A755-06DF5F511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046078"/>
          </a:xfrm>
        </p:spPr>
        <p:txBody>
          <a:bodyPr>
            <a:normAutofit/>
          </a:bodyPr>
          <a:lstStyle/>
          <a:p>
            <a:r>
              <a:rPr lang="en-US" altLang="en-US" dirty="0"/>
              <a:t>Existential Quantifiers (</a:t>
            </a:r>
            <a:r>
              <a:rPr lang="en-US" altLang="en-US" dirty="0">
                <a:sym typeface="Symbol" pitchFamily="18" charset="2"/>
              </a:rPr>
              <a:t>)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Recall: Sentence must be true </a:t>
            </a:r>
            <a:r>
              <a:rPr lang="en-US" altLang="en-US" i="1" dirty="0">
                <a:sym typeface="Symbol" pitchFamily="18" charset="2"/>
              </a:rPr>
              <a:t>for some</a:t>
            </a:r>
            <a:r>
              <a:rPr lang="en-US" altLang="en-US" dirty="0">
                <a:sym typeface="Symbol" pitchFamily="18" charset="2"/>
              </a:rPr>
              <a:t> object in the world (or objects)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Assume we know this object and give it an arbitrary (unique!) name (Existential Instantiation, EI)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Known as </a:t>
            </a:r>
            <a:r>
              <a:rPr lang="en-US" altLang="en-US" u="sng" dirty="0" err="1">
                <a:sym typeface="Symbol" pitchFamily="18" charset="2"/>
              </a:rPr>
              <a:t>Skolem</a:t>
            </a:r>
            <a:r>
              <a:rPr lang="en-US" altLang="en-US" u="sng" dirty="0">
                <a:sym typeface="Symbol" pitchFamily="18" charset="2"/>
              </a:rPr>
              <a:t> constant</a:t>
            </a:r>
            <a:r>
              <a:rPr lang="en-US" altLang="en-US" dirty="0">
                <a:sym typeface="Symbol" pitchFamily="18" charset="2"/>
              </a:rPr>
              <a:t> (SK1, SK2, …)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 </a:t>
            </a:r>
            <a:r>
              <a:rPr lang="en-US" altLang="en-US" i="1" dirty="0">
                <a:sym typeface="Symbol" pitchFamily="18" charset="2"/>
              </a:rPr>
              <a:t>Likes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x,IceCream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Substituting: (1), {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Person(SK1) </a:t>
            </a:r>
            <a:r>
              <a:rPr lang="en-US" altLang="en-US" dirty="0">
                <a:sym typeface="Symbol" pitchFamily="18" charset="2"/>
              </a:rPr>
              <a:t> </a:t>
            </a:r>
            <a:r>
              <a:rPr lang="en-US" altLang="en-US" i="1" dirty="0">
                <a:sym typeface="Symbol" pitchFamily="18" charset="2"/>
              </a:rPr>
              <a:t>Likes(SK1,IceCream)</a:t>
            </a:r>
          </a:p>
          <a:p>
            <a:r>
              <a:rPr lang="en-US" altLang="en-US" dirty="0">
                <a:sym typeface="Symbol" pitchFamily="18" charset="2"/>
              </a:rPr>
              <a:t>We don’t know who “SK1” is (and usually can’t), but we know they must exist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55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8E80-72CF-4E66-88B9-93A7B7FB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3E01-3B8B-4F7D-BFA3-ADA1C286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49259"/>
          </a:xfrm>
        </p:spPr>
        <p:txBody>
          <a:bodyPr/>
          <a:lstStyle/>
          <a:p>
            <a:r>
              <a:rPr lang="en-US" altLang="en-US" dirty="0"/>
              <a:t>Multiple Quantifiers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No problem if same type (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or </a:t>
            </a:r>
            <a:r>
              <a:rPr lang="en-US" altLang="en-US" i="1" dirty="0" err="1">
                <a:sym typeface="Symbol" pitchFamily="18" charset="2"/>
              </a:rPr>
              <a:t>x</a:t>
            </a:r>
            <a:r>
              <a:rPr lang="en-US" altLang="en-US" dirty="0" err="1">
                <a:sym typeface="Symbol" pitchFamily="18" charset="2"/>
              </a:rPr>
              <a:t>,</a:t>
            </a:r>
            <a:r>
              <a:rPr lang="en-US" altLang="en-US" i="1" dirty="0" err="1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i="1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Also no problem if: 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</a:p>
          <a:p>
            <a:pPr lvl="2"/>
            <a:r>
              <a:rPr lang="en-US" altLang="en-US" sz="1800" dirty="0">
                <a:sym typeface="Symbol" pitchFamily="18" charset="2"/>
              </a:rPr>
              <a:t>There must be some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 for which the sentence is true with every possible </a:t>
            </a:r>
            <a:r>
              <a:rPr lang="en-US" altLang="en-US" sz="1800" i="1" dirty="0">
                <a:sym typeface="Symbol" pitchFamily="18" charset="2"/>
              </a:rPr>
              <a:t>y</a:t>
            </a:r>
            <a:endParaRPr lang="en-US" altLang="en-US" sz="1800" dirty="0">
              <a:sym typeface="Symbol" pitchFamily="18" charset="2"/>
            </a:endParaRPr>
          </a:p>
          <a:p>
            <a:pPr lvl="2"/>
            <a:r>
              <a:rPr lang="en-US" altLang="en-US" sz="1800" dirty="0" err="1">
                <a:sym typeface="Symbol" pitchFamily="18" charset="2"/>
              </a:rPr>
              <a:t>Skolem</a:t>
            </a:r>
            <a:r>
              <a:rPr lang="en-US" altLang="en-US" sz="1800" dirty="0">
                <a:sym typeface="Symbol" pitchFamily="18" charset="2"/>
              </a:rPr>
              <a:t> constant still works (for </a:t>
            </a:r>
            <a:r>
              <a:rPr lang="en-US" altLang="en-US" sz="1800" i="1" dirty="0">
                <a:sym typeface="Symbol" pitchFamily="18" charset="2"/>
              </a:rPr>
              <a:t>x</a:t>
            </a:r>
            <a:r>
              <a:rPr lang="en-US" altLang="en-US" sz="1800" dirty="0">
                <a:sym typeface="Symbol" pitchFamily="18" charset="2"/>
              </a:rPr>
              <a:t>)</a:t>
            </a:r>
          </a:p>
          <a:p>
            <a:r>
              <a:rPr lang="en-US" altLang="en-US" dirty="0">
                <a:sym typeface="Symbol" pitchFamily="18" charset="2"/>
              </a:rPr>
              <a:t>Problem with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</a:t>
            </a:r>
            <a:r>
              <a:rPr lang="en-US" altLang="en-US" i="1" dirty="0">
                <a:sym typeface="Symbol" pitchFamily="18" charset="2"/>
              </a:rPr>
              <a:t>y</a:t>
            </a:r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For every possible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, there must be some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that satisfies the sentence</a:t>
            </a:r>
            <a:endParaRPr lang="en-US" altLang="en-US" u="sng" dirty="0">
              <a:sym typeface="Symbol" pitchFamily="18" charset="2"/>
            </a:endParaRPr>
          </a:p>
          <a:p>
            <a:pPr lvl="1"/>
            <a:r>
              <a:rPr lang="en-US" altLang="en-US" u="sng" dirty="0">
                <a:sym typeface="Symbol" pitchFamily="18" charset="2"/>
              </a:rPr>
              <a:t>Could be different </a:t>
            </a:r>
            <a:r>
              <a:rPr lang="en-US" altLang="en-US" i="1" u="sng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value to satisfy for each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227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30DA-2924-4CDA-83EF-30955C68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CAA2-9E76-4E5F-BC64-D5229293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991094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Symbol" pitchFamily="18" charset="2"/>
              </a:rPr>
              <a:t>Problem with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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(</a:t>
            </a:r>
            <a:r>
              <a:rPr lang="en-US" altLang="en-US" dirty="0" err="1">
                <a:sym typeface="Symbol" pitchFamily="18" charset="2"/>
              </a:rPr>
              <a:t>con’t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The value we substitute for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u="sng" dirty="0">
                <a:sym typeface="Symbol" pitchFamily="18" charset="2"/>
              </a:rPr>
              <a:t>must depend on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x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Use a </a:t>
            </a:r>
            <a:r>
              <a:rPr lang="en-US" altLang="en-US" dirty="0" err="1">
                <a:sym typeface="Symbol" pitchFamily="18" charset="2"/>
              </a:rPr>
              <a:t>Skolem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u="sng" dirty="0">
                <a:sym typeface="Symbol" pitchFamily="18" charset="2"/>
              </a:rPr>
              <a:t>function</a:t>
            </a:r>
            <a:r>
              <a:rPr lang="en-US" altLang="en-US" dirty="0">
                <a:sym typeface="Symbol" pitchFamily="18" charset="2"/>
              </a:rPr>
              <a:t> instead</a:t>
            </a:r>
          </a:p>
          <a:p>
            <a:r>
              <a:rPr lang="en-US" altLang="en-US" dirty="0">
                <a:sym typeface="Symbol" pitchFamily="18" charset="2"/>
              </a:rPr>
              <a:t>Example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</a:t>
            </a:r>
            <a:r>
              <a:rPr lang="en-US" altLang="en-US" i="1" dirty="0">
                <a:sym typeface="Symbol" pitchFamily="18" charset="2"/>
              </a:rPr>
              <a:t>y 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Substitute: (1), {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/</a:t>
            </a:r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)}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x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x,SK1(x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pPr lvl="2"/>
            <a:r>
              <a:rPr lang="en-US" altLang="en-US" dirty="0">
                <a:sym typeface="Symbol" pitchFamily="18" charset="2"/>
              </a:rPr>
              <a:t>Then: (2), {x/</a:t>
            </a:r>
            <a:r>
              <a:rPr lang="en-US" altLang="en-US" i="1" dirty="0">
                <a:sym typeface="Symbol" pitchFamily="18" charset="2"/>
              </a:rPr>
              <a:t>Jack</a:t>
            </a:r>
            <a:r>
              <a:rPr lang="en-US" altLang="en-US" dirty="0">
                <a:sym typeface="Symbol" pitchFamily="18" charset="2"/>
              </a:rPr>
              <a:t>}</a:t>
            </a:r>
          </a:p>
          <a:p>
            <a:pPr lvl="1"/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Jack) </a:t>
            </a:r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Jack,SK1(Jack</a:t>
            </a:r>
            <a:r>
              <a:rPr lang="en-US" altLang="en-US" dirty="0">
                <a:sym typeface="Symbol" pitchFamily="18" charset="2"/>
              </a:rPr>
              <a:t>))</a:t>
            </a:r>
          </a:p>
          <a:p>
            <a:r>
              <a:rPr lang="en-US" altLang="en-US" i="1" dirty="0">
                <a:sym typeface="Symbol" pitchFamily="18" charset="2"/>
              </a:rPr>
              <a:t>SK1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is </a:t>
            </a:r>
            <a:r>
              <a:rPr lang="en-US" altLang="en-US" i="1" dirty="0">
                <a:sym typeface="Symbol" pitchFamily="18" charset="2"/>
              </a:rPr>
              <a:t>effectively</a:t>
            </a:r>
            <a:r>
              <a:rPr lang="en-US" altLang="en-US" dirty="0">
                <a:sym typeface="Symbol" pitchFamily="18" charset="2"/>
              </a:rPr>
              <a:t> a function which returns a person that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loves. But, again, we can’t generally know the specific value it returns.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22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E2BC-664F-4CD4-A0B9-A4EB4F0D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3AC7-4F17-427C-B939-9BE54689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Internal Quantifiers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Previous rules only work if quantifiers are external (left-most)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Consider: 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“For all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, if there is some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that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loves, then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must be a person”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 </a:t>
            </a:r>
            <a:r>
              <a:rPr lang="en-US" altLang="en-US" dirty="0" err="1">
                <a:sym typeface="Symbol" pitchFamily="18" charset="2"/>
              </a:rPr>
              <a:t>Skolem</a:t>
            </a:r>
            <a:r>
              <a:rPr lang="en-US" altLang="en-US" dirty="0">
                <a:sym typeface="Symbol" pitchFamily="18" charset="2"/>
              </a:rPr>
              <a:t> function limits the values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could take (to one) and we can’t know what it is.</a:t>
            </a:r>
          </a:p>
          <a:p>
            <a:r>
              <a:rPr lang="en-US" altLang="en-US" dirty="0">
                <a:sym typeface="Symbol" pitchFamily="18" charset="2"/>
              </a:rPr>
              <a:t>Need to move the quantifier outward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(</a:t>
            </a:r>
            <a:r>
              <a:rPr lang="en-US" altLang="en-US" i="1" dirty="0">
                <a:sym typeface="Symbol" pitchFamily="18" charset="2"/>
              </a:rPr>
              <a:t>y 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(convert to ,,)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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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(move  inward)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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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i="1" dirty="0">
                <a:sym typeface="Symbol" pitchFamily="18" charset="2"/>
              </a:rPr>
              <a:t>Loves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 err="1">
                <a:sym typeface="Symbol" pitchFamily="18" charset="2"/>
              </a:rPr>
              <a:t>x,y</a:t>
            </a:r>
            <a:r>
              <a:rPr lang="en-US" altLang="en-US" dirty="0">
                <a:sym typeface="Symbol" pitchFamily="18" charset="2"/>
              </a:rPr>
              <a:t>)  </a:t>
            </a:r>
            <a:r>
              <a:rPr lang="en-US" altLang="en-US" i="1" dirty="0">
                <a:sym typeface="Symbol" pitchFamily="18" charset="2"/>
              </a:rPr>
              <a:t>Person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r>
              <a:rPr lang="en-US" altLang="en-US" dirty="0">
                <a:sym typeface="Symbol" pitchFamily="18" charset="2"/>
              </a:rPr>
              <a:t>Now we can see that we can actually substitute </a:t>
            </a:r>
            <a:r>
              <a:rPr lang="en-US" altLang="en-US" i="1" dirty="0">
                <a:sym typeface="Symbol" pitchFamily="18" charset="2"/>
              </a:rPr>
              <a:t>anything</a:t>
            </a:r>
            <a:r>
              <a:rPr lang="en-US" altLang="en-US" dirty="0">
                <a:sym typeface="Symbol" pitchFamily="18" charset="2"/>
              </a:rPr>
              <a:t> for </a:t>
            </a:r>
            <a:r>
              <a:rPr lang="en-US" altLang="en-US" i="1" dirty="0">
                <a:sym typeface="Symbol" pitchFamily="18" charset="2"/>
              </a:rPr>
              <a:t>y</a:t>
            </a:r>
          </a:p>
          <a:p>
            <a:r>
              <a:rPr lang="en-US" altLang="en-US" dirty="0">
                <a:sym typeface="Symbol" pitchFamily="18" charset="2"/>
              </a:rPr>
              <a:t>May need to rename variables before moving quantifier left</a:t>
            </a:r>
            <a:endParaRPr lang="en-US" alt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563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9547-04FD-4069-BB38-46D84C4A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57D0-DEAC-46ED-BC56-E9A0248E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6002"/>
          </a:xfrm>
        </p:spPr>
        <p:txBody>
          <a:bodyPr>
            <a:normAutofit/>
          </a:bodyPr>
          <a:lstStyle/>
          <a:p>
            <a:r>
              <a:rPr lang="en-US" altLang="en-US" dirty="0"/>
              <a:t>Once have non-quantified sentences (from quantified sentences using UI, EI), possible to reduce first-order inference to propositional inference</a:t>
            </a:r>
          </a:p>
          <a:p>
            <a:r>
              <a:rPr lang="en-US" altLang="en-US" dirty="0"/>
              <a:t>Suppose KB contains:</a:t>
            </a:r>
          </a:p>
          <a:p>
            <a:pPr>
              <a:buNone/>
            </a:pPr>
            <a:r>
              <a:rPr lang="en-US" altLang="en-US" dirty="0">
                <a:sym typeface="Symbol" pitchFamily="18" charset="2"/>
              </a:rPr>
              <a:t>		</a:t>
            </a:r>
            <a:r>
              <a:rPr lang="en-US" altLang="en-US" sz="2400" dirty="0">
                <a:sym typeface="Symbol" pitchFamily="18" charset="2"/>
              </a:rPr>
              <a:t>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  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Brother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r>
              <a:rPr lang="en-US" altLang="en-US" dirty="0"/>
              <a:t>Using UI with {</a:t>
            </a:r>
            <a:r>
              <a:rPr lang="en-US" altLang="en-US" i="1" dirty="0"/>
              <a:t>x</a:t>
            </a:r>
            <a:r>
              <a:rPr lang="en-US" altLang="en-US" dirty="0"/>
              <a:t>/</a:t>
            </a:r>
            <a:r>
              <a:rPr lang="en-US" altLang="en-US" i="1" dirty="0"/>
              <a:t>John</a:t>
            </a:r>
            <a:r>
              <a:rPr lang="en-US" altLang="en-US" dirty="0"/>
              <a:t>} and {</a:t>
            </a:r>
            <a:r>
              <a:rPr lang="en-US" altLang="en-US" i="1" dirty="0"/>
              <a:t>x</a:t>
            </a:r>
            <a:r>
              <a:rPr lang="en-US" altLang="en-US" dirty="0"/>
              <a:t>/</a:t>
            </a:r>
            <a:r>
              <a:rPr lang="en-US" altLang="en-US" i="1" dirty="0"/>
              <a:t>Richard</a:t>
            </a:r>
            <a:r>
              <a:rPr lang="en-US" altLang="en-US" dirty="0"/>
              <a:t>}, we get</a:t>
            </a:r>
          </a:p>
          <a:p>
            <a:pPr>
              <a:buNone/>
            </a:pPr>
            <a:r>
              <a:rPr lang="en-US" altLang="en-US" dirty="0"/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20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558B-8532-4D4D-B812-A9957678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Reduction to Propositional Inference (con</a:t>
            </a:r>
            <a:r>
              <a:rPr lang="ja-JP" altLang="en-US" dirty="0"/>
              <a:t>’</a:t>
            </a:r>
            <a:r>
              <a:rPr lang="en-US" altLang="ja-JP" dirty="0"/>
              <a:t>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788C-5977-40B0-954F-557BC4A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Now the KB is essentially propositional:</a:t>
            </a:r>
          </a:p>
          <a:p>
            <a:pPr>
              <a:buNone/>
            </a:pPr>
            <a:r>
              <a:rPr lang="en-US" altLang="en-US" i="1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 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Evil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King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itchFamily="18" charset="2"/>
              </a:rPr>
              <a:t>		</a:t>
            </a:r>
            <a:r>
              <a:rPr lang="en-US" altLang="en-US" sz="2400" i="1" dirty="0">
                <a:sym typeface="Symbol" pitchFamily="18" charset="2"/>
              </a:rPr>
              <a:t>Greedy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i="1" dirty="0">
                <a:sym typeface="Symbol" pitchFamily="18" charset="2"/>
              </a:rPr>
              <a:t>		Brother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Richard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John</a:t>
            </a:r>
            <a:r>
              <a:rPr lang="en-US" altLang="en-US" sz="2400" dirty="0">
                <a:sym typeface="Symbol" pitchFamily="18" charset="2"/>
              </a:rPr>
              <a:t>)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r>
              <a:rPr lang="en-US" altLang="en-US" dirty="0"/>
              <a:t>Then can use propositional inference algorithms to obtain conclusions</a:t>
            </a:r>
          </a:p>
          <a:p>
            <a:pPr lvl="1"/>
            <a:r>
              <a:rPr lang="en-US" altLang="en-US" dirty="0"/>
              <a:t>Modus Ponens yields </a:t>
            </a:r>
            <a:r>
              <a:rPr lang="en-US" altLang="en-US" i="1" dirty="0">
                <a:sym typeface="Symbol" pitchFamily="18" charset="2"/>
              </a:rPr>
              <a:t>Evil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sym typeface="Symbol" pitchFamily="18" charset="2"/>
              </a:rPr>
              <a:t>John</a:t>
            </a:r>
            <a:r>
              <a:rPr lang="en-US" altLang="en-US" dirty="0">
                <a:sym typeface="Symbol" pitchFamily="18" charset="2"/>
              </a:rPr>
              <a:t>)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2F14E448-1F7C-46AC-ABF1-C2A922A0BF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5571" y="5962128"/>
          <a:ext cx="12954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3" imgW="736600" imgH="419100" progId="Equation.DSMT4">
                  <p:embed/>
                </p:oleObj>
              </mc:Choice>
              <mc:Fallback>
                <p:oleObj name="Equation" r:id="rId3" imgW="736600" imgH="4191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2F14E448-1F7C-46AC-ABF1-C2A922A0BF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571" y="5962128"/>
                        <a:ext cx="129540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9DA4069-7586-468F-981E-EB48BE936F1F}"/>
                  </a:ext>
                </a:extLst>
              </p:cNvPr>
              <p:cNvSpPr txBox="1"/>
              <p:nvPr/>
            </p:nvSpPr>
            <p:spPr bwMode="auto">
              <a:xfrm>
                <a:off x="4732338" y="6021388"/>
                <a:ext cx="6724650" cy="619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𝐾𝑖𝑛𝑔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𝐺𝑟𝑒𝑒𝑑𝑦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</m: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𝐾𝑖𝑛𝑔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𝐺𝑟𝑒𝑒𝑑𝑦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sym typeface="Symbol" pitchFamily="18" charset="2"/>
                            </a:rPr>
                            <m:t>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𝐸𝑣𝑖𝑙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𝐸𝑣𝑖𝑙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𝐽𝑜h𝑛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59DA4069-7586-468F-981E-EB48BE936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2338" y="6021388"/>
                <a:ext cx="6724650" cy="619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3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Rational Agent</a:t>
            </a:r>
          </a:p>
        </p:txBody>
      </p:sp>
    </p:spTree>
    <p:extLst>
      <p:ext uri="{BB962C8B-B14F-4D97-AF65-F5344CB8AC3E}">
        <p14:creationId xmlns:p14="http://schemas.microsoft.com/office/powerpoint/2010/main" val="3963750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8E41-4080-4BCC-A501-C9FB3E3B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and Backward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13E4-B158-497B-B8A8-0C590C3A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245094"/>
          </a:xfrm>
        </p:spPr>
        <p:txBody>
          <a:bodyPr>
            <a:normAutofit/>
          </a:bodyPr>
          <a:lstStyle/>
          <a:p>
            <a:r>
              <a:rPr lang="en-US" altLang="en-US" dirty="0"/>
              <a:t>Have language representing knowledge (FOL) and inference rules (Generalized Modus Ponens)</a:t>
            </a:r>
          </a:p>
          <a:p>
            <a:pPr lvl="1"/>
            <a:r>
              <a:rPr lang="en-US" altLang="en-US" dirty="0"/>
              <a:t>Now study how a reasoning program is constructed</a:t>
            </a:r>
          </a:p>
          <a:p>
            <a:r>
              <a:rPr lang="en-US" altLang="en-US" dirty="0"/>
              <a:t>Generalized Modus Ponens can be used in two ways:</a:t>
            </a:r>
          </a:p>
          <a:p>
            <a:pPr lvl="1"/>
            <a:r>
              <a:rPr lang="en-US" altLang="en-US" dirty="0"/>
              <a:t>Start with sentences in KB and generate new conclusions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forward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a new fact is added to database and want to generate its consequences</a:t>
            </a:r>
            <a:r>
              <a:rPr lang="ja-JP" altLang="en-US" sz="2400" b="1" dirty="0"/>
              <a:t>”</a:t>
            </a:r>
            <a:br>
              <a:rPr lang="en-US" altLang="ja-JP" sz="2400" b="1" dirty="0"/>
            </a:br>
            <a:r>
              <a:rPr lang="en-US" altLang="ja-JP" sz="2400" i="1" dirty="0"/>
              <a:t>or</a:t>
            </a:r>
          </a:p>
          <a:p>
            <a:pPr marL="914400" lvl="2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Start with something want to prove, find implication sentences that allow to conclude it, then attempt to establish their premises in turn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u="sng" dirty="0">
                <a:solidFill>
                  <a:srgbClr val="C00000"/>
                </a:solidFill>
              </a:rPr>
              <a:t>backward chaining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ja-JP" altLang="en-US" sz="2400" b="1" dirty="0"/>
              <a:t>“</a:t>
            </a:r>
            <a:r>
              <a:rPr lang="en-US" altLang="ja-JP" sz="2400" b="1" dirty="0"/>
              <a:t>Used when there is a goal to be proved</a:t>
            </a:r>
            <a:r>
              <a:rPr lang="ja-JP" altLang="en-US" sz="2400" b="1" dirty="0"/>
              <a:t>”</a:t>
            </a: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2736201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BD3C-5C2D-4CEA-93C8-F1B8AAA8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Chaining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F94E-EA86-432C-AAA8-1330AF536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80548"/>
          </a:xfrm>
        </p:spPr>
        <p:txBody>
          <a:bodyPr>
            <a:normAutofit/>
          </a:bodyPr>
          <a:lstStyle/>
          <a:p>
            <a:r>
              <a:rPr lang="en-US" altLang="en-US" dirty="0"/>
              <a:t>Forward chaining normally triggered by addition of </a:t>
            </a:r>
            <a:r>
              <a:rPr lang="en-US" altLang="en-US" u="sng" dirty="0"/>
              <a:t>new</a:t>
            </a:r>
            <a:r>
              <a:rPr lang="en-US" altLang="en-US" dirty="0"/>
              <a:t> fact to KB (using TELL)</a:t>
            </a:r>
          </a:p>
          <a:p>
            <a:r>
              <a:rPr lang="en-US" altLang="en-US" dirty="0"/>
              <a:t>When new fact </a:t>
            </a:r>
            <a:r>
              <a:rPr lang="en-US" altLang="en-US" i="1" dirty="0"/>
              <a:t>p</a:t>
            </a:r>
            <a:r>
              <a:rPr lang="en-US" altLang="en-US" dirty="0"/>
              <a:t> added to KB:</a:t>
            </a:r>
          </a:p>
          <a:p>
            <a:pPr lvl="1"/>
            <a:r>
              <a:rPr lang="en-US" altLang="en-US" dirty="0"/>
              <a:t>For each rule such that </a:t>
            </a:r>
            <a:r>
              <a:rPr lang="en-US" altLang="en-US" i="1" dirty="0"/>
              <a:t>p</a:t>
            </a:r>
            <a:r>
              <a:rPr lang="en-US" altLang="en-US" dirty="0"/>
              <a:t> unifies with a premise</a:t>
            </a:r>
          </a:p>
          <a:p>
            <a:pPr lvl="2"/>
            <a:r>
              <a:rPr lang="en-US" altLang="en-US" dirty="0"/>
              <a:t>If the other premises are </a:t>
            </a:r>
            <a:r>
              <a:rPr lang="en-US" altLang="en-US" u="sng" dirty="0"/>
              <a:t>known</a:t>
            </a:r>
            <a:r>
              <a:rPr lang="en-US" altLang="en-US" dirty="0"/>
              <a:t>, then add the conclusion to the KB and continue chaining</a:t>
            </a:r>
          </a:p>
          <a:p>
            <a:pPr lvl="1"/>
            <a:r>
              <a:rPr lang="en-US" altLang="en-US" dirty="0"/>
              <a:t>Premise: Left-hand side of implication</a:t>
            </a:r>
          </a:p>
          <a:p>
            <a:pPr lvl="2"/>
            <a:r>
              <a:rPr lang="en-US" altLang="en-US" dirty="0"/>
              <a:t>Or, each term of conjunction on left hand side</a:t>
            </a:r>
          </a:p>
          <a:p>
            <a:pPr lvl="1"/>
            <a:r>
              <a:rPr lang="en-US" altLang="en-US" dirty="0"/>
              <a:t>Conclusion: Right-hand side of implication</a:t>
            </a:r>
          </a:p>
          <a:p>
            <a:r>
              <a:rPr lang="en-US" altLang="en-US" dirty="0"/>
              <a:t>Forward chaining uses unification</a:t>
            </a:r>
          </a:p>
          <a:p>
            <a:pPr lvl="1"/>
            <a:r>
              <a:rPr lang="en-US" altLang="en-US" dirty="0"/>
              <a:t>Make two sentences (fact + premise) match by substituting variables (if possible)</a:t>
            </a:r>
          </a:p>
          <a:p>
            <a:r>
              <a:rPr lang="en-US" altLang="en-US" dirty="0"/>
              <a:t>Forward chaining is </a:t>
            </a:r>
            <a:r>
              <a:rPr lang="en-US" altLang="en-US" u="sng" dirty="0"/>
              <a:t>data-driven</a:t>
            </a:r>
          </a:p>
          <a:p>
            <a:pPr lvl="1"/>
            <a:r>
              <a:rPr lang="en-US" altLang="en-US" dirty="0"/>
              <a:t>Inferring properties and categories from percepts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2945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Forward Chaining Example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450084" y="1878459"/>
            <a:ext cx="2347912" cy="2678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b="1" dirty="0"/>
              <a:t>Knowledge Base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B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D</a:t>
            </a:r>
          </a:p>
          <a:p>
            <a:pPr algn="ctr"/>
            <a:r>
              <a:rPr lang="en-US" altLang="en-US" dirty="0"/>
              <a:t>D </a:t>
            </a:r>
            <a:r>
              <a:rPr lang="en-US" altLang="en-US" dirty="0">
                <a:sym typeface="Symbol" pitchFamily="18" charset="2"/>
              </a:rPr>
              <a:t> C</a:t>
            </a:r>
          </a:p>
          <a:p>
            <a:pPr algn="ctr"/>
            <a:r>
              <a:rPr lang="en-US" altLang="en-US" dirty="0"/>
              <a:t>A </a:t>
            </a:r>
            <a:r>
              <a:rPr lang="en-US" altLang="en-US" dirty="0">
                <a:sym typeface="Symbol" pitchFamily="18" charset="2"/>
              </a:rPr>
              <a:t> E</a:t>
            </a:r>
          </a:p>
          <a:p>
            <a:pPr algn="ctr"/>
            <a:r>
              <a:rPr lang="en-US" altLang="en-US" dirty="0"/>
              <a:t>D </a:t>
            </a:r>
            <a:r>
              <a:rPr lang="en-US" altLang="en-US" dirty="0">
                <a:sym typeface="Symbol" pitchFamily="18" charset="2"/>
              </a:rPr>
              <a:t> F</a:t>
            </a:r>
          </a:p>
          <a:p>
            <a:pPr algn="ctr"/>
            <a:r>
              <a:rPr lang="en-US" altLang="en-US" dirty="0"/>
              <a:t> E </a:t>
            </a:r>
            <a:r>
              <a:rPr lang="en-US" altLang="en-US" dirty="0">
                <a:sym typeface="Symbol" pitchFamily="18" charset="2"/>
              </a:rPr>
              <a:t> G </a:t>
            </a: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3761198" y="1743736"/>
            <a:ext cx="46482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Add A:</a:t>
            </a:r>
          </a:p>
          <a:p>
            <a:endParaRPr lang="en-US" altLang="en-US" dirty="0"/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B gives B [done]  </a:t>
            </a:r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D gives D</a:t>
            </a:r>
          </a:p>
          <a:p>
            <a:r>
              <a:rPr lang="en-US" altLang="en-US" dirty="0">
                <a:sym typeface="Symbol" pitchFamily="18" charset="2"/>
              </a:rPr>
              <a:t>	D,  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 C gives C [done]</a:t>
            </a:r>
          </a:p>
          <a:p>
            <a:r>
              <a:rPr lang="en-US" altLang="en-US" dirty="0">
                <a:sym typeface="Symbol" pitchFamily="18" charset="2"/>
              </a:rPr>
              <a:t>	D,  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 F gives F [done]</a:t>
            </a:r>
          </a:p>
          <a:p>
            <a:r>
              <a:rPr lang="en-US" altLang="en-US" dirty="0"/>
              <a:t>A,  A </a:t>
            </a:r>
            <a:r>
              <a:rPr lang="en-US" altLang="en-US" dirty="0">
                <a:sym typeface="Symbol" pitchFamily="18" charset="2"/>
              </a:rPr>
              <a:t> E gives E</a:t>
            </a:r>
          </a:p>
          <a:p>
            <a:r>
              <a:rPr lang="en-US" altLang="en-US" dirty="0"/>
              <a:t>	E,  E </a:t>
            </a:r>
            <a:r>
              <a:rPr lang="en-US" altLang="en-US" dirty="0">
                <a:sym typeface="Symbol" pitchFamily="18" charset="2"/>
              </a:rPr>
              <a:t> G gives G [done]</a:t>
            </a:r>
            <a:endParaRPr lang="en-US" altLang="en-US" dirty="0"/>
          </a:p>
          <a:p>
            <a:r>
              <a:rPr lang="en-US" altLang="en-US" dirty="0"/>
              <a:t>[done]</a:t>
            </a:r>
          </a:p>
          <a:p>
            <a:endParaRPr lang="en-US" altLang="en-US" dirty="0"/>
          </a:p>
          <a:p>
            <a:r>
              <a:rPr lang="en-US" altLang="en-US" dirty="0"/>
              <a:t>Order of generation B, D, C, F, E, G  </a:t>
            </a:r>
          </a:p>
        </p:txBody>
      </p:sp>
    </p:spTree>
    <p:extLst>
      <p:ext uri="{BB962C8B-B14F-4D97-AF65-F5344CB8AC3E}">
        <p14:creationId xmlns:p14="http://schemas.microsoft.com/office/powerpoint/2010/main" val="278349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/>
              <a:t>Backward</a:t>
            </a:r>
            <a:r>
              <a:rPr lang="en-US" altLang="en-US"/>
              <a:t> Chaining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39" y="1732907"/>
            <a:ext cx="11788504" cy="50390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Backward chaining designed to find all answers to a question posed to KB  (using ASK)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a query </a:t>
            </a:r>
            <a:r>
              <a:rPr lang="en-US" altLang="en-US" sz="2400" i="1" dirty="0"/>
              <a:t>q</a:t>
            </a:r>
            <a:r>
              <a:rPr lang="en-US" altLang="en-US" sz="2400" dirty="0"/>
              <a:t> is asked: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a matching fact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i="1" dirty="0"/>
              <a:t> </a:t>
            </a:r>
            <a:r>
              <a:rPr lang="en-US" altLang="ja-JP" dirty="0"/>
              <a:t>is known, return the unifier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each rule whose consequent </a:t>
            </a:r>
            <a:r>
              <a:rPr lang="en-US" altLang="en-US" i="1" dirty="0"/>
              <a:t>q</a:t>
            </a:r>
            <a:r>
              <a:rPr lang="ja-JP" altLang="en-US" i="1" dirty="0"/>
              <a:t>’</a:t>
            </a:r>
            <a:r>
              <a:rPr lang="en-US" altLang="ja-JP" dirty="0"/>
              <a:t> matches </a:t>
            </a:r>
            <a:r>
              <a:rPr lang="en-US" altLang="ja-JP" i="1" dirty="0"/>
              <a:t>q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Attempt to prove each premise of the rule by backward chaining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complications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Keeping track of unifiers, avoiding infinite loops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Two versions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any</a:t>
            </a:r>
            <a:r>
              <a:rPr lang="en-US" altLang="en-US" dirty="0"/>
              <a:t> solution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Find </a:t>
            </a:r>
            <a:r>
              <a:rPr lang="en-US" altLang="en-US" u="sng" dirty="0"/>
              <a:t>all</a:t>
            </a:r>
            <a:r>
              <a:rPr lang="en-US" altLang="en-US" dirty="0"/>
              <a:t> solutions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Backward chaining is basis of </a:t>
            </a:r>
            <a:r>
              <a:rPr lang="en-US" altLang="en-US" sz="2400" u="sng" dirty="0"/>
              <a:t>logic programming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Prolog</a:t>
            </a:r>
          </a:p>
        </p:txBody>
      </p:sp>
    </p:spTree>
    <p:extLst>
      <p:ext uri="{BB962C8B-B14F-4D97-AF65-F5344CB8AC3E}">
        <p14:creationId xmlns:p14="http://schemas.microsoft.com/office/powerpoint/2010/main" val="70367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447" y="2184400"/>
            <a:ext cx="6248400" cy="4419600"/>
          </a:xfrm>
        </p:spPr>
        <p:txBody>
          <a:bodyPr>
            <a:normAutofit/>
          </a:bodyPr>
          <a:lstStyle/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6630" name="TextBox 35"/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5AC4A-0A79-E341-8048-BEAF1A40B392}"/>
              </a:ext>
            </a:extLst>
          </p:cNvPr>
          <p:cNvGrpSpPr/>
          <p:nvPr/>
        </p:nvGrpSpPr>
        <p:grpSpPr>
          <a:xfrm>
            <a:off x="7664805" y="3530622"/>
            <a:ext cx="2476500" cy="1727155"/>
            <a:chOff x="4381500" y="2374692"/>
            <a:chExt cx="2476500" cy="17271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1ABCA8-4C95-3145-BBA1-D7210507FEDB}"/>
                </a:ext>
              </a:extLst>
            </p:cNvPr>
            <p:cNvSpPr txBox="1"/>
            <p:nvPr/>
          </p:nvSpPr>
          <p:spPr>
            <a:xfrm>
              <a:off x="4953000" y="3640182"/>
              <a:ext cx="1905000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Start with what we want to prove.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E56257-E76C-4C4F-99A3-A4274E5963A1}"/>
                </a:ext>
              </a:extLst>
            </p:cNvPr>
            <p:cNvCxnSpPr>
              <a:cxnSpLocks/>
              <a:stCxn id="12" idx="1"/>
            </p:cNvCxnSpPr>
            <p:nvPr/>
          </p:nvCxnSpPr>
          <p:spPr bwMode="auto">
            <a:xfrm flipH="1" flipV="1">
              <a:off x="4381500" y="2374692"/>
              <a:ext cx="571500" cy="149632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8799E288-FCBD-8C40-9532-DF101223A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3791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563864" y="3886200"/>
            <a:ext cx="1981200" cy="1668935"/>
            <a:chOff x="4876800" y="2617578"/>
            <a:chExt cx="1981200" cy="1668935"/>
          </a:xfrm>
        </p:grpSpPr>
        <p:sp>
          <p:nvSpPr>
            <p:cNvPr id="42" name="TextBox 41"/>
            <p:cNvSpPr txBox="1"/>
            <p:nvPr/>
          </p:nvSpPr>
          <p:spPr>
            <a:xfrm>
              <a:off x="4876800" y="3640182"/>
              <a:ext cx="19812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But for it to prove what we need, we have to substitute “Pat” for </a:t>
              </a:r>
              <a:r>
                <a:rPr lang="en-US" sz="1200" i="1" dirty="0">
                  <a:solidFill>
                    <a:srgbClr val="FF0000"/>
                  </a:solidFill>
                </a:rPr>
                <a:t>y</a:t>
              </a:r>
              <a:r>
                <a:rPr lang="en-US" sz="1200" dirty="0">
                  <a:solidFill>
                    <a:srgbClr val="FF0000"/>
                  </a:solidFill>
                </a:rPr>
                <a:t> and “Steve” for </a:t>
              </a:r>
              <a:r>
                <a:rPr lang="en-US" sz="1200" i="1" dirty="0">
                  <a:solidFill>
                    <a:srgbClr val="FF0000"/>
                  </a:solidFill>
                </a:rPr>
                <a:t>z.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/>
            <p:cNvCxnSpPr>
              <a:cxnSpLocks/>
              <a:stCxn id="42" idx="0"/>
            </p:cNvCxnSpPr>
            <p:nvPr/>
          </p:nvCxnSpPr>
          <p:spPr bwMode="auto">
            <a:xfrm flipH="1" flipV="1">
              <a:off x="5214917" y="2617578"/>
              <a:ext cx="652483" cy="102260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46" name="Group 45"/>
          <p:cNvGrpSpPr/>
          <p:nvPr/>
        </p:nvGrpSpPr>
        <p:grpSpPr>
          <a:xfrm>
            <a:off x="6392164" y="3969930"/>
            <a:ext cx="1905000" cy="1546891"/>
            <a:chOff x="4953000" y="2739622"/>
            <a:chExt cx="1905000" cy="1546891"/>
          </a:xfrm>
        </p:grpSpPr>
        <p:sp>
          <p:nvSpPr>
            <p:cNvPr id="47" name="TextBox 46"/>
            <p:cNvSpPr txBox="1"/>
            <p:nvPr/>
          </p:nvSpPr>
          <p:spPr>
            <a:xfrm>
              <a:off x="4953000" y="3640182"/>
              <a:ext cx="19050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Found Rule #1, which can prove that something is faster than something else.</a:t>
              </a:r>
            </a:p>
          </p:txBody>
        </p:sp>
        <p:cxnSp>
          <p:nvCxnSpPr>
            <p:cNvPr id="48" name="Straight Arrow Connector 47"/>
            <p:cNvCxnSpPr>
              <a:stCxn id="47" idx="0"/>
            </p:cNvCxnSpPr>
            <p:nvPr/>
          </p:nvCxnSpPr>
          <p:spPr bwMode="auto">
            <a:xfrm flipV="1">
              <a:off x="5905500" y="2739622"/>
              <a:ext cx="876301" cy="90056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34213DAD-53B3-714E-AD63-7DF600578688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11316728-05A0-5743-94A5-258B5F878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sp>
        <p:nvSpPr>
          <p:cNvPr id="74" name="Line 13">
            <a:extLst>
              <a:ext uri="{FF2B5EF4-FFF2-40B4-BE49-F238E27FC236}">
                <a16:creationId xmlns:a16="http://schemas.microsoft.com/office/drawing/2014/main" id="{9791699C-5115-9A4E-996D-3487A1B588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3352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6" name="Group 30">
            <a:extLst>
              <a:ext uri="{FF2B5EF4-FFF2-40B4-BE49-F238E27FC236}">
                <a16:creationId xmlns:a16="http://schemas.microsoft.com/office/drawing/2014/main" id="{0832FB29-1EA7-154B-8401-6F5856FCDE40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3581400"/>
            <a:ext cx="381000" cy="366713"/>
            <a:chOff x="1680" y="3657"/>
            <a:chExt cx="240" cy="231"/>
          </a:xfrm>
        </p:grpSpPr>
        <p:sp>
          <p:nvSpPr>
            <p:cNvPr id="79" name="Oval 31">
              <a:extLst>
                <a:ext uri="{FF2B5EF4-FFF2-40B4-BE49-F238E27FC236}">
                  <a16:creationId xmlns:a16="http://schemas.microsoft.com/office/drawing/2014/main" id="{3C0C1D39-9AD4-BA43-91C3-96C25D2D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9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Text Box 32">
              <a:extLst>
                <a:ext uri="{FF2B5EF4-FFF2-40B4-BE49-F238E27FC236}">
                  <a16:creationId xmlns:a16="http://schemas.microsoft.com/office/drawing/2014/main" id="{D0A2DCA1-CD12-C643-B6A5-124BDD93D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3657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1" dirty="0"/>
                <a:t>1</a:t>
              </a:r>
            </a:p>
          </p:txBody>
        </p:sp>
      </p:grpSp>
      <p:sp>
        <p:nvSpPr>
          <p:cNvPr id="77" name="Text Box 33">
            <a:extLst>
              <a:ext uri="{FF2B5EF4-FFF2-40B4-BE49-F238E27FC236}">
                <a16:creationId xmlns:a16="http://schemas.microsoft.com/office/drawing/2014/main" id="{CE8469FB-B624-A642-AC89-F9DB9AB4A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35814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{y/Pat, z/Steve}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54152587-86E2-9C41-9617-3417AF4F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909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858000" y="5117289"/>
            <a:ext cx="1943100" cy="1419182"/>
            <a:chOff x="4876800" y="3051997"/>
            <a:chExt cx="1943100" cy="1419182"/>
          </a:xfrm>
        </p:grpSpPr>
        <p:sp>
          <p:nvSpPr>
            <p:cNvPr id="42" name="TextBox 41"/>
            <p:cNvSpPr txBox="1"/>
            <p:nvPr/>
          </p:nvSpPr>
          <p:spPr>
            <a:xfrm>
              <a:off x="4876800" y="3640182"/>
              <a:ext cx="1943100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But to use Rule #1, we now have two new facts to prove.</a:t>
              </a:r>
            </a:p>
            <a:p>
              <a:r>
                <a:rPr lang="en-US" sz="1200" dirty="0">
                  <a:solidFill>
                    <a:srgbClr val="FF0000"/>
                  </a:solidFill>
                </a:rPr>
                <a:t>Use the same process…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4991100" y="3051997"/>
              <a:ext cx="304800" cy="58818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47" name="Straight Arrow Connector 46"/>
          <p:cNvCxnSpPr/>
          <p:nvPr/>
        </p:nvCxnSpPr>
        <p:spPr bwMode="auto">
          <a:xfrm flipV="1">
            <a:off x="8415618" y="5095874"/>
            <a:ext cx="271182" cy="6073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4773D1C1-6D94-8C44-AABB-07C5B8621735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D9761579-64FF-1145-BABF-2F64D382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9083DF-B532-FB4A-9C81-94A8218EB7AD}"/>
              </a:ext>
            </a:extLst>
          </p:cNvPr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2694EB37-5C0A-5C49-A938-498BBE845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178C049C-F952-F74F-B78C-0B7CA4C73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2FFF1D59-9EA1-CB41-A19B-ADD137FCC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">
              <a:extLst>
                <a:ext uri="{FF2B5EF4-FFF2-40B4-BE49-F238E27FC236}">
                  <a16:creationId xmlns:a16="http://schemas.microsoft.com/office/drawing/2014/main" id="{34AB06E6-A511-D24D-B777-EFB0C60BE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45" name="Group 30">
              <a:extLst>
                <a:ext uri="{FF2B5EF4-FFF2-40B4-BE49-F238E27FC236}">
                  <a16:creationId xmlns:a16="http://schemas.microsoft.com/office/drawing/2014/main" id="{E9BB921C-5BCE-A04C-BD6E-6702F0048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49" name="Oval 31">
                <a:extLst>
                  <a:ext uri="{FF2B5EF4-FFF2-40B4-BE49-F238E27FC236}">
                    <a16:creationId xmlns:a16="http://schemas.microsoft.com/office/drawing/2014/main" id="{4A231BA3-93BF-6E4D-A727-577FEB6B8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" name="Text Box 32">
                <a:extLst>
                  <a:ext uri="{FF2B5EF4-FFF2-40B4-BE49-F238E27FC236}">
                    <a16:creationId xmlns:a16="http://schemas.microsoft.com/office/drawing/2014/main" id="{C79E9B29-0AC7-5F44-8500-799EF98C21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46" name="Text Box 33">
              <a:extLst>
                <a:ext uri="{FF2B5EF4-FFF2-40B4-BE49-F238E27FC236}">
                  <a16:creationId xmlns:a16="http://schemas.microsoft.com/office/drawing/2014/main" id="{3F3C50B7-293E-A842-AB54-8DF7DA66B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528C7EB3-9011-0A48-9EF9-EF22EF552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51" name="Text Box 4">
            <a:extLst>
              <a:ext uri="{FF2B5EF4-FFF2-40B4-BE49-F238E27FC236}">
                <a16:creationId xmlns:a16="http://schemas.microsoft.com/office/drawing/2014/main" id="{CC700556-438E-0B4E-A3C6-91947A79B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9310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24935" y="5181601"/>
            <a:ext cx="2286000" cy="1422231"/>
            <a:chOff x="3915335" y="2857003"/>
            <a:chExt cx="2286000" cy="1422231"/>
          </a:xfrm>
        </p:grpSpPr>
        <p:sp>
          <p:nvSpPr>
            <p:cNvPr id="42" name="TextBox 41"/>
            <p:cNvSpPr txBox="1"/>
            <p:nvPr/>
          </p:nvSpPr>
          <p:spPr>
            <a:xfrm>
              <a:off x="3915335" y="3263571"/>
              <a:ext cx="2286000" cy="1015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This fact we already know is true from #3 in our knowledge-base.</a:t>
              </a:r>
            </a:p>
            <a:p>
              <a:endParaRPr lang="en-US" sz="1200" dirty="0">
                <a:solidFill>
                  <a:srgbClr val="FF0000"/>
                </a:solidFill>
              </a:endParaRPr>
            </a:p>
            <a:p>
              <a:r>
                <a:rPr lang="en-US" sz="1200" dirty="0">
                  <a:solidFill>
                    <a:srgbClr val="FF0000"/>
                  </a:solidFill>
                </a:rPr>
                <a:t>(And no substitution needed, so empty.)</a:t>
              </a:r>
            </a:p>
          </p:txBody>
        </p:sp>
        <p:cxnSp>
          <p:nvCxnSpPr>
            <p:cNvPr id="43" name="Straight Arrow Connector 42"/>
            <p:cNvCxnSpPr>
              <a:stCxn id="42" idx="0"/>
            </p:cNvCxnSpPr>
            <p:nvPr/>
          </p:nvCxnSpPr>
          <p:spPr bwMode="auto">
            <a:xfrm flipV="1">
              <a:off x="5058335" y="2857003"/>
              <a:ext cx="723900" cy="4065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F15865B4-14C0-0840-AB21-723DABE23AD0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44616855-F476-294E-98C5-C4BD79899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1807724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sp>
        <p:nvSpPr>
          <p:cNvPr id="26651" name="Line 16"/>
          <p:cNvSpPr>
            <a:spLocks noChangeShapeType="1"/>
          </p:cNvSpPr>
          <p:nvPr/>
        </p:nvSpPr>
        <p:spPr bwMode="auto">
          <a:xfrm flipV="1">
            <a:off x="8686800" y="4814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638" name="Group 27"/>
          <p:cNvGrpSpPr>
            <a:grpSpLocks/>
          </p:cNvGrpSpPr>
          <p:nvPr/>
        </p:nvGrpSpPr>
        <p:grpSpPr bwMode="auto">
          <a:xfrm>
            <a:off x="8839200" y="4953001"/>
            <a:ext cx="381000" cy="366713"/>
            <a:chOff x="1680" y="3657"/>
            <a:chExt cx="240" cy="231"/>
          </a:xfrm>
        </p:grpSpPr>
        <p:sp>
          <p:nvSpPr>
            <p:cNvPr id="26645" name="Oval 28"/>
            <p:cNvSpPr>
              <a:spLocks noChangeArrowheads="1"/>
            </p:cNvSpPr>
            <p:nvPr/>
          </p:nvSpPr>
          <p:spPr bwMode="auto">
            <a:xfrm>
              <a:off x="1680" y="369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46" name="Text Box 29"/>
            <p:cNvSpPr txBox="1">
              <a:spLocks noChangeArrowheads="1"/>
            </p:cNvSpPr>
            <p:nvPr/>
          </p:nvSpPr>
          <p:spPr bwMode="auto">
            <a:xfrm>
              <a:off x="1680" y="3657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b="1"/>
                <a:t>2</a:t>
              </a:r>
            </a:p>
          </p:txBody>
        </p:sp>
      </p:grpSp>
      <p:sp>
        <p:nvSpPr>
          <p:cNvPr id="26641" name="Text Box 34"/>
          <p:cNvSpPr txBox="1">
            <a:spLocks noChangeArrowheads="1"/>
          </p:cNvSpPr>
          <p:nvPr/>
        </p:nvSpPr>
        <p:spPr bwMode="auto">
          <a:xfrm>
            <a:off x="9144000" y="49530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{z/Steve}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355541" y="5381626"/>
            <a:ext cx="1819835" cy="1212576"/>
            <a:chOff x="5974975" y="3200664"/>
            <a:chExt cx="1819835" cy="1212576"/>
          </a:xfrm>
        </p:grpSpPr>
        <p:sp>
          <p:nvSpPr>
            <p:cNvPr id="42" name="TextBox 41"/>
            <p:cNvSpPr txBox="1"/>
            <p:nvPr/>
          </p:nvSpPr>
          <p:spPr>
            <a:xfrm>
              <a:off x="5974975" y="3766909"/>
              <a:ext cx="1819835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Need to use Rule #2 here, substituting “Steve” for </a:t>
              </a:r>
              <a:r>
                <a:rPr lang="en-US" sz="1200" i="1" dirty="0">
                  <a:solidFill>
                    <a:srgbClr val="FF0000"/>
                  </a:solidFill>
                </a:rPr>
                <a:t>z</a:t>
              </a:r>
              <a:r>
                <a:rPr lang="en-US" sz="1200" dirty="0">
                  <a:solidFill>
                    <a:srgbClr val="FF0000"/>
                  </a:solidFill>
                </a:rPr>
                <a:t>, to get what we need.</a:t>
              </a:r>
            </a:p>
          </p:txBody>
        </p:sp>
        <p:cxnSp>
          <p:nvCxnSpPr>
            <p:cNvPr id="43" name="Straight Arrow Connector 42"/>
            <p:cNvCxnSpPr>
              <a:stCxn id="42" idx="0"/>
            </p:cNvCxnSpPr>
            <p:nvPr/>
          </p:nvCxnSpPr>
          <p:spPr bwMode="auto">
            <a:xfrm flipV="1">
              <a:off x="6884893" y="3200664"/>
              <a:ext cx="573742" cy="56624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49493C95-F9C6-834E-8989-9B5CBD086977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FDBEF50C-614C-7A43-B14A-B15BD865C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2090848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9800" y="4814888"/>
            <a:ext cx="4343400" cy="1381124"/>
            <a:chOff x="4495800" y="4814888"/>
            <a:chExt cx="4343400" cy="1381124"/>
          </a:xfrm>
        </p:grpSpPr>
        <p:sp>
          <p:nvSpPr>
            <p:cNvPr id="26651" name="Line 16"/>
            <p:cNvSpPr>
              <a:spLocks noChangeShapeType="1"/>
            </p:cNvSpPr>
            <p:nvPr/>
          </p:nvSpPr>
          <p:spPr bwMode="auto">
            <a:xfrm flipV="1">
              <a:off x="7162800" y="4814888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Line 14"/>
            <p:cNvSpPr>
              <a:spLocks noChangeShapeType="1"/>
            </p:cNvSpPr>
            <p:nvPr/>
          </p:nvSpPr>
          <p:spPr bwMode="auto">
            <a:xfrm flipH="1">
              <a:off x="5486400" y="5348288"/>
              <a:ext cx="1676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15"/>
            <p:cNvSpPr>
              <a:spLocks noChangeShapeType="1"/>
            </p:cNvSpPr>
            <p:nvPr/>
          </p:nvSpPr>
          <p:spPr bwMode="auto">
            <a:xfrm>
              <a:off x="7162800" y="5348288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6629400" y="5719762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Creeps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sp>
          <p:nvSpPr>
            <p:cNvPr id="26653" name="Text Box 9"/>
            <p:cNvSpPr txBox="1">
              <a:spLocks noChangeArrowheads="1"/>
            </p:cNvSpPr>
            <p:nvPr/>
          </p:nvSpPr>
          <p:spPr bwMode="auto">
            <a:xfrm>
              <a:off x="4495800" y="5729287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Slimy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8" name="Group 27"/>
            <p:cNvGrpSpPr>
              <a:grpSpLocks/>
            </p:cNvGrpSpPr>
            <p:nvPr/>
          </p:nvGrpSpPr>
          <p:grpSpPr bwMode="auto">
            <a:xfrm>
              <a:off x="7315200" y="4953000"/>
              <a:ext cx="381000" cy="366713"/>
              <a:chOff x="1680" y="3657"/>
              <a:chExt cx="240" cy="231"/>
            </a:xfrm>
          </p:grpSpPr>
          <p:sp>
            <p:nvSpPr>
              <p:cNvPr id="26645" name="Oval 2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6" name="Text Box 2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2</a:t>
                </a:r>
              </a:p>
            </p:txBody>
          </p:sp>
        </p:grpSp>
        <p:sp>
          <p:nvSpPr>
            <p:cNvPr id="26641" name="Text Box 34"/>
            <p:cNvSpPr txBox="1">
              <a:spLocks noChangeArrowheads="1"/>
            </p:cNvSpPr>
            <p:nvPr/>
          </p:nvSpPr>
          <p:spPr bwMode="auto">
            <a:xfrm>
              <a:off x="7620000" y="49530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{z/Steve}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6348" y="5962650"/>
            <a:ext cx="154865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And Rule #2 requires these two facts…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F6DE664E-2408-6A4E-9A3E-FEEB87E6BE9C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BECF5-2E53-8A47-AFE1-4C43796C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4624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makes an AI 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>
              <a:lnSpc>
                <a:spcPts val="3100"/>
              </a:lnSpc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Agent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– an entity that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perceives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its environment through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             and acts on it with 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effectors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actuators)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EA4B88CD-8D40-E74D-AE35-2DBF39254BC1}"/>
              </a:ext>
            </a:extLst>
          </p:cNvPr>
          <p:cNvSpPr/>
          <p:nvPr/>
        </p:nvSpPr>
        <p:spPr>
          <a:xfrm>
            <a:off x="6559787" y="3492329"/>
            <a:ext cx="2502091" cy="2141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9ABD3D7-D21B-2748-BC92-9C923D5E662A}"/>
              </a:ext>
            </a:extLst>
          </p:cNvPr>
          <p:cNvSpPr/>
          <p:nvPr/>
        </p:nvSpPr>
        <p:spPr>
          <a:xfrm>
            <a:off x="6559787" y="3492329"/>
            <a:ext cx="2502091" cy="214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57"/>
                </a:moveTo>
                <a:cubicBezTo>
                  <a:pt x="0" y="1055"/>
                  <a:pt x="903" y="0"/>
                  <a:pt x="2018" y="0"/>
                </a:cubicBezTo>
                <a:lnTo>
                  <a:pt x="19582" y="0"/>
                </a:lnTo>
                <a:cubicBezTo>
                  <a:pt x="20697" y="0"/>
                  <a:pt x="21600" y="1055"/>
                  <a:pt x="21600" y="2357"/>
                </a:cubicBezTo>
                <a:lnTo>
                  <a:pt x="21600" y="19243"/>
                </a:lnTo>
                <a:cubicBezTo>
                  <a:pt x="21600" y="20545"/>
                  <a:pt x="20697" y="21600"/>
                  <a:pt x="19582" y="21600"/>
                </a:cubicBezTo>
                <a:lnTo>
                  <a:pt x="2018" y="21600"/>
                </a:lnTo>
                <a:cubicBezTo>
                  <a:pt x="903" y="21600"/>
                  <a:pt x="0" y="20545"/>
                  <a:pt x="0" y="19243"/>
                </a:cubicBezTo>
                <a:lnTo>
                  <a:pt x="0" y="2357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C9740F2-EBC9-3A42-9E28-9E733AF161DC}"/>
              </a:ext>
            </a:extLst>
          </p:cNvPr>
          <p:cNvSpPr/>
          <p:nvPr/>
        </p:nvSpPr>
        <p:spPr>
          <a:xfrm>
            <a:off x="7829787" y="4267029"/>
            <a:ext cx="76200" cy="868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19705"/>
                </a:lnTo>
                <a:lnTo>
                  <a:pt x="14400" y="20126"/>
                </a:lnTo>
                <a:lnTo>
                  <a:pt x="14400" y="0"/>
                </a:lnTo>
                <a:lnTo>
                  <a:pt x="7200" y="0"/>
                </a:lnTo>
                <a:lnTo>
                  <a:pt x="7200" y="20126"/>
                </a:lnTo>
                <a:lnTo>
                  <a:pt x="0" y="19705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9A95567-1B13-0441-B6C9-5FDA61C6A408}"/>
              </a:ext>
            </a:extLst>
          </p:cNvPr>
          <p:cNvSpPr/>
          <p:nvPr/>
        </p:nvSpPr>
        <p:spPr>
          <a:xfrm>
            <a:off x="7537687" y="4394029"/>
            <a:ext cx="620777" cy="529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074"/>
                </a:moveTo>
                <a:cubicBezTo>
                  <a:pt x="0" y="2719"/>
                  <a:pt x="2320" y="0"/>
                  <a:pt x="5182" y="0"/>
                </a:cubicBezTo>
                <a:lnTo>
                  <a:pt x="16418" y="0"/>
                </a:lnTo>
                <a:cubicBezTo>
                  <a:pt x="19280" y="0"/>
                  <a:pt x="21600" y="2719"/>
                  <a:pt x="21600" y="6074"/>
                </a:cubicBezTo>
                <a:lnTo>
                  <a:pt x="21600" y="15526"/>
                </a:lnTo>
                <a:cubicBezTo>
                  <a:pt x="21600" y="18881"/>
                  <a:pt x="19280" y="21600"/>
                  <a:pt x="16418" y="21600"/>
                </a:cubicBezTo>
                <a:lnTo>
                  <a:pt x="5182" y="21600"/>
                </a:lnTo>
                <a:cubicBezTo>
                  <a:pt x="2320" y="21600"/>
                  <a:pt x="0" y="18881"/>
                  <a:pt x="0" y="15526"/>
                </a:cubicBezTo>
                <a:lnTo>
                  <a:pt x="0" y="6074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E666752-C160-2841-881D-AE0A328286A7}"/>
              </a:ext>
            </a:extLst>
          </p:cNvPr>
          <p:cNvSpPr/>
          <p:nvPr/>
        </p:nvSpPr>
        <p:spPr>
          <a:xfrm>
            <a:off x="10738087" y="3479629"/>
            <a:ext cx="1112041" cy="213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8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8"/>
                  <a:pt x="0" y="20368"/>
                </a:cubicBezTo>
                <a:lnTo>
                  <a:pt x="0" y="1232"/>
                </a:lnTo>
              </a:path>
            </a:pathLst>
          </a:custGeom>
          <a:solidFill>
            <a:srgbClr val="ADBE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636543D-F5DE-2A4F-9784-A08DC228ECC5}"/>
              </a:ext>
            </a:extLst>
          </p:cNvPr>
          <p:cNvSpPr/>
          <p:nvPr/>
        </p:nvSpPr>
        <p:spPr>
          <a:xfrm>
            <a:off x="10738087" y="3479629"/>
            <a:ext cx="1112038" cy="2134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2"/>
                </a:moveTo>
                <a:cubicBezTo>
                  <a:pt x="0" y="552"/>
                  <a:pt x="1058" y="0"/>
                  <a:pt x="2364" y="0"/>
                </a:cubicBezTo>
                <a:lnTo>
                  <a:pt x="19236" y="0"/>
                </a:lnTo>
                <a:cubicBezTo>
                  <a:pt x="20542" y="0"/>
                  <a:pt x="21600" y="552"/>
                  <a:pt x="21600" y="1232"/>
                </a:cubicBezTo>
                <a:lnTo>
                  <a:pt x="21600" y="20368"/>
                </a:lnTo>
                <a:cubicBezTo>
                  <a:pt x="21600" y="21049"/>
                  <a:pt x="20542" y="21600"/>
                  <a:pt x="19236" y="21600"/>
                </a:cubicBezTo>
                <a:lnTo>
                  <a:pt x="2364" y="21600"/>
                </a:lnTo>
                <a:cubicBezTo>
                  <a:pt x="1058" y="21600"/>
                  <a:pt x="0" y="21049"/>
                  <a:pt x="0" y="20368"/>
                </a:cubicBezTo>
                <a:lnTo>
                  <a:pt x="0" y="1232"/>
                </a:lnTo>
              </a:path>
            </a:pathLst>
          </a:custGeom>
          <a:ln w="12699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C55946F-652C-3F4A-BE1E-D209B46E6031}"/>
              </a:ext>
            </a:extLst>
          </p:cNvPr>
          <p:cNvSpPr/>
          <p:nvPr/>
        </p:nvSpPr>
        <p:spPr>
          <a:xfrm>
            <a:off x="8604487" y="4063829"/>
            <a:ext cx="2424137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" y="21600"/>
                </a:moveTo>
                <a:lnTo>
                  <a:pt x="528" y="14400"/>
                </a:lnTo>
                <a:lnTo>
                  <a:pt x="21600" y="14400"/>
                </a:lnTo>
                <a:lnTo>
                  <a:pt x="21600" y="7200"/>
                </a:lnTo>
                <a:lnTo>
                  <a:pt x="528" y="7200"/>
                </a:lnTo>
                <a:lnTo>
                  <a:pt x="679" y="0"/>
                </a:lnTo>
                <a:lnTo>
                  <a:pt x="0" y="10800"/>
                </a:lnTo>
                <a:lnTo>
                  <a:pt x="6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457F999-56C0-9941-8378-FAB573A605F9}"/>
              </a:ext>
            </a:extLst>
          </p:cNvPr>
          <p:cNvSpPr/>
          <p:nvPr/>
        </p:nvSpPr>
        <p:spPr>
          <a:xfrm>
            <a:off x="8731487" y="5295729"/>
            <a:ext cx="2295326" cy="7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3" y="0"/>
                </a:moveTo>
                <a:lnTo>
                  <a:pt x="21042" y="7200"/>
                </a:lnTo>
                <a:lnTo>
                  <a:pt x="0" y="7200"/>
                </a:lnTo>
                <a:lnTo>
                  <a:pt x="0" y="14400"/>
                </a:lnTo>
                <a:lnTo>
                  <a:pt x="21042" y="14400"/>
                </a:lnTo>
                <a:lnTo>
                  <a:pt x="20883" y="21600"/>
                </a:lnTo>
                <a:lnTo>
                  <a:pt x="21600" y="10800"/>
                </a:lnTo>
                <a:lnTo>
                  <a:pt x="2088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ensors…">
            <a:extLst>
              <a:ext uri="{FF2B5EF4-FFF2-40B4-BE49-F238E27FC236}">
                <a16:creationId xmlns:a16="http://schemas.microsoft.com/office/drawing/2014/main" id="{5EC80DE6-89A4-8F46-BCE0-90D7675F997B}"/>
              </a:ext>
            </a:extLst>
          </p:cNvPr>
          <p:cNvSpPr/>
          <p:nvPr/>
        </p:nvSpPr>
        <p:spPr>
          <a:xfrm>
            <a:off x="7461220" y="3900481"/>
            <a:ext cx="942630" cy="170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Sensors</a:t>
            </a: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r>
              <a:rPr sz="2400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en-US"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700"/>
              </a:lnSpc>
              <a:tabLst>
                <a:tab pos="342900" algn="l"/>
              </a:tabLst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00"/>
              </a:lnSpc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Actuators</a:t>
            </a:r>
          </a:p>
        </p:txBody>
      </p:sp>
      <p:sp>
        <p:nvSpPr>
          <p:cNvPr id="14" name="Percepts…">
            <a:extLst>
              <a:ext uri="{FF2B5EF4-FFF2-40B4-BE49-F238E27FC236}">
                <a16:creationId xmlns:a16="http://schemas.microsoft.com/office/drawing/2014/main" id="{7F913B10-1269-AC49-B991-3BF14B0E99CE}"/>
              </a:ext>
            </a:extLst>
          </p:cNvPr>
          <p:cNvSpPr/>
          <p:nvPr/>
        </p:nvSpPr>
        <p:spPr>
          <a:xfrm>
            <a:off x="9505387" y="4153605"/>
            <a:ext cx="844278" cy="1488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Percepts</a:t>
            </a: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0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0"/>
              </a:lnSpc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000"/>
              </a:lnSpc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Actions</a:t>
            </a:r>
          </a:p>
        </p:txBody>
      </p:sp>
      <p:sp>
        <p:nvSpPr>
          <p:cNvPr id="15" name="Agent">
            <a:extLst>
              <a:ext uri="{FF2B5EF4-FFF2-40B4-BE49-F238E27FC236}">
                <a16:creationId xmlns:a16="http://schemas.microsoft.com/office/drawing/2014/main" id="{A1DED175-6087-1E45-92F7-9DE1FFA5FBEA}"/>
              </a:ext>
            </a:extLst>
          </p:cNvPr>
          <p:cNvSpPr/>
          <p:nvPr/>
        </p:nvSpPr>
        <p:spPr>
          <a:xfrm rot="16200000">
            <a:off x="6525119" y="4599524"/>
            <a:ext cx="71251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Agent</a:t>
            </a:r>
          </a:p>
        </p:txBody>
      </p:sp>
      <p:sp>
        <p:nvSpPr>
          <p:cNvPr id="16" name="Environment">
            <a:extLst>
              <a:ext uri="{FF2B5EF4-FFF2-40B4-BE49-F238E27FC236}">
                <a16:creationId xmlns:a16="http://schemas.microsoft.com/office/drawing/2014/main" id="{34A3F37C-4CB7-B44C-AC56-1882C85B381B}"/>
              </a:ext>
            </a:extLst>
          </p:cNvPr>
          <p:cNvSpPr/>
          <p:nvPr/>
        </p:nvSpPr>
        <p:spPr>
          <a:xfrm rot="5400000">
            <a:off x="10768919" y="4496952"/>
            <a:ext cx="151102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200"/>
              </a:lnSpc>
            </a:pPr>
            <a:r>
              <a:rPr sz="2000" b="1"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E4815-ADA2-BD4F-BC26-E9144655530E}"/>
              </a:ext>
            </a:extLst>
          </p:cNvPr>
          <p:cNvSpPr/>
          <p:nvPr/>
        </p:nvSpPr>
        <p:spPr>
          <a:xfrm>
            <a:off x="294636" y="3532158"/>
            <a:ext cx="6096000" cy="10225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Percepts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Sensors + Environment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0"/>
              </a:lnSpc>
              <a:buFont typeface="Arial" panose="020B0604020202020204" pitchFamily="34" charset="0"/>
              <a:buChar char="•"/>
            </a:pPr>
            <a:endParaRPr lang="en-US" sz="2000" dirty="0"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u="sng" dirty="0">
                <a:ea typeface="Times New Roman"/>
                <a:cs typeface="Times New Roman"/>
                <a:sym typeface="Times New Roman"/>
              </a:rPr>
              <a:t>Actions</a:t>
            </a:r>
            <a:r>
              <a:rPr lang="en-US" sz="2000" dirty="0">
                <a:ea typeface="Times New Roman"/>
                <a:cs typeface="Times New Roman"/>
                <a:sym typeface="Times New Roman"/>
              </a:rPr>
              <a:t> are constrained by Actuators + Environment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CCBE4-53D3-674F-AFD1-F2A0AC1455B2}"/>
              </a:ext>
            </a:extLst>
          </p:cNvPr>
          <p:cNvSpPr/>
          <p:nvPr/>
        </p:nvSpPr>
        <p:spPr>
          <a:xfrm>
            <a:off x="1724891" y="6076507"/>
            <a:ext cx="5645450" cy="412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  <a:ea typeface="Times New Roman"/>
                <a:cs typeface="Times New Roman"/>
                <a:sym typeface="Times New Roman"/>
              </a:rPr>
              <a:t>Agent Function (policy)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– how does it choose the action?</a:t>
            </a:r>
          </a:p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A799D6-D43E-2E48-B5AC-75CC2255A3E4}"/>
              </a:ext>
            </a:extLst>
          </p:cNvPr>
          <p:cNvSpPr/>
          <p:nvPr/>
        </p:nvSpPr>
        <p:spPr>
          <a:xfrm>
            <a:off x="7685465" y="4488873"/>
            <a:ext cx="394851" cy="341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766CF0-566D-A348-A139-BCE699C6580E}"/>
              </a:ext>
            </a:extLst>
          </p:cNvPr>
          <p:cNvCxnSpPr>
            <a:cxnSpLocks/>
          </p:cNvCxnSpPr>
          <p:nvPr/>
        </p:nvCxnSpPr>
        <p:spPr>
          <a:xfrm flipH="1">
            <a:off x="5680507" y="4766880"/>
            <a:ext cx="2210708" cy="1295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535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Backward Chaining 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77000" y="6186488"/>
            <a:ext cx="3124200" cy="366713"/>
            <a:chOff x="4953000" y="6186487"/>
            <a:chExt cx="3124200" cy="366713"/>
          </a:xfrm>
        </p:grpSpPr>
        <p:grpSp>
          <p:nvGrpSpPr>
            <p:cNvPr id="26654" name="Group 20"/>
            <p:cNvGrpSpPr>
              <a:grpSpLocks/>
            </p:cNvGrpSpPr>
            <p:nvPr/>
          </p:nvGrpSpPr>
          <p:grpSpPr bwMode="auto">
            <a:xfrm>
              <a:off x="4953000" y="6186487"/>
              <a:ext cx="381000" cy="366713"/>
              <a:chOff x="1680" y="3657"/>
              <a:chExt cx="240" cy="231"/>
            </a:xfrm>
          </p:grpSpPr>
          <p:sp>
            <p:nvSpPr>
              <p:cNvPr id="26660" name="Oval 1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61" name="Text Box 1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4</a:t>
                </a:r>
              </a:p>
            </p:txBody>
          </p:sp>
        </p:grpSp>
        <p:grpSp>
          <p:nvGrpSpPr>
            <p:cNvPr id="26655" name="Group 21"/>
            <p:cNvGrpSpPr>
              <a:grpSpLocks/>
            </p:cNvGrpSpPr>
            <p:nvPr/>
          </p:nvGrpSpPr>
          <p:grpSpPr bwMode="auto">
            <a:xfrm>
              <a:off x="7315200" y="6186487"/>
              <a:ext cx="381000" cy="366713"/>
              <a:chOff x="1680" y="3657"/>
              <a:chExt cx="240" cy="231"/>
            </a:xfrm>
          </p:grpSpPr>
          <p:sp>
            <p:nvSpPr>
              <p:cNvPr id="26658" name="Oval 22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59" name="Text Box 23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5</a:t>
                </a:r>
              </a:p>
            </p:txBody>
          </p:sp>
        </p:grpSp>
        <p:sp>
          <p:nvSpPr>
            <p:cNvPr id="26656" name="Text Box 35"/>
            <p:cNvSpPr txBox="1">
              <a:spLocks noChangeArrowheads="1"/>
            </p:cNvSpPr>
            <p:nvPr/>
          </p:nvSpPr>
          <p:spPr bwMode="auto">
            <a:xfrm>
              <a:off x="5257800" y="6186487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  <p:sp>
          <p:nvSpPr>
            <p:cNvPr id="26657" name="Text Box 36"/>
            <p:cNvSpPr txBox="1">
              <a:spLocks noChangeArrowheads="1"/>
            </p:cNvSpPr>
            <p:nvPr/>
          </p:nvSpPr>
          <p:spPr bwMode="auto">
            <a:xfrm>
              <a:off x="7620000" y="6186487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19800" y="4814888"/>
            <a:ext cx="4343400" cy="1381124"/>
            <a:chOff x="4495800" y="4814888"/>
            <a:chExt cx="4343400" cy="1381124"/>
          </a:xfrm>
        </p:grpSpPr>
        <p:sp>
          <p:nvSpPr>
            <p:cNvPr id="26651" name="Line 16"/>
            <p:cNvSpPr>
              <a:spLocks noChangeShapeType="1"/>
            </p:cNvSpPr>
            <p:nvPr/>
          </p:nvSpPr>
          <p:spPr bwMode="auto">
            <a:xfrm flipV="1">
              <a:off x="7162800" y="4814888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Line 14"/>
            <p:cNvSpPr>
              <a:spLocks noChangeShapeType="1"/>
            </p:cNvSpPr>
            <p:nvPr/>
          </p:nvSpPr>
          <p:spPr bwMode="auto">
            <a:xfrm flipH="1">
              <a:off x="5486400" y="5348288"/>
              <a:ext cx="1676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15"/>
            <p:cNvSpPr>
              <a:spLocks noChangeShapeType="1"/>
            </p:cNvSpPr>
            <p:nvPr/>
          </p:nvSpPr>
          <p:spPr bwMode="auto">
            <a:xfrm>
              <a:off x="7162800" y="5348288"/>
              <a:ext cx="3048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Text Box 8"/>
            <p:cNvSpPr txBox="1">
              <a:spLocks noChangeArrowheads="1"/>
            </p:cNvSpPr>
            <p:nvPr/>
          </p:nvSpPr>
          <p:spPr bwMode="auto">
            <a:xfrm>
              <a:off x="6629400" y="5719762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Creeps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sp>
          <p:nvSpPr>
            <p:cNvPr id="26653" name="Text Box 9"/>
            <p:cNvSpPr txBox="1">
              <a:spLocks noChangeArrowheads="1"/>
            </p:cNvSpPr>
            <p:nvPr/>
          </p:nvSpPr>
          <p:spPr bwMode="auto">
            <a:xfrm>
              <a:off x="4495800" y="5729287"/>
              <a:ext cx="19050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Slimy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8" name="Group 27"/>
            <p:cNvGrpSpPr>
              <a:grpSpLocks/>
            </p:cNvGrpSpPr>
            <p:nvPr/>
          </p:nvGrpSpPr>
          <p:grpSpPr bwMode="auto">
            <a:xfrm>
              <a:off x="7315200" y="4953000"/>
              <a:ext cx="381000" cy="366713"/>
              <a:chOff x="1680" y="3657"/>
              <a:chExt cx="240" cy="231"/>
            </a:xfrm>
          </p:grpSpPr>
          <p:sp>
            <p:nvSpPr>
              <p:cNvPr id="26645" name="Oval 28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6" name="Text Box 29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/>
                  <a:t>2</a:t>
                </a:r>
              </a:p>
            </p:txBody>
          </p:sp>
        </p:grpSp>
        <p:sp>
          <p:nvSpPr>
            <p:cNvPr id="26641" name="Text Box 34"/>
            <p:cNvSpPr txBox="1">
              <a:spLocks noChangeArrowheads="1"/>
            </p:cNvSpPr>
            <p:nvPr/>
          </p:nvSpPr>
          <p:spPr bwMode="auto">
            <a:xfrm>
              <a:off x="7620000" y="49530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{z/Steve}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77000" y="4953001"/>
            <a:ext cx="762000" cy="366713"/>
            <a:chOff x="4953000" y="4953000"/>
            <a:chExt cx="762000" cy="366713"/>
          </a:xfrm>
        </p:grpSpPr>
        <p:grpSp>
          <p:nvGrpSpPr>
            <p:cNvPr id="26637" name="Group 24"/>
            <p:cNvGrpSpPr>
              <a:grpSpLocks/>
            </p:cNvGrpSpPr>
            <p:nvPr/>
          </p:nvGrpSpPr>
          <p:grpSpPr bwMode="auto">
            <a:xfrm>
              <a:off x="4953000" y="4953000"/>
              <a:ext cx="381000" cy="366713"/>
              <a:chOff x="1680" y="3657"/>
              <a:chExt cx="240" cy="231"/>
            </a:xfrm>
          </p:grpSpPr>
          <p:sp>
            <p:nvSpPr>
              <p:cNvPr id="26647" name="Oval 25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8" name="Text Box 26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3</a:t>
                </a:r>
              </a:p>
            </p:txBody>
          </p:sp>
        </p:grpSp>
        <p:sp>
          <p:nvSpPr>
            <p:cNvPr id="26642" name="Text Box 37"/>
            <p:cNvSpPr txBox="1">
              <a:spLocks noChangeArrowheads="1"/>
            </p:cNvSpPr>
            <p:nvPr/>
          </p:nvSpPr>
          <p:spPr bwMode="auto">
            <a:xfrm>
              <a:off x="5257800" y="49530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{}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3352800"/>
            <a:ext cx="3962400" cy="1600200"/>
            <a:chOff x="4572000" y="3352800"/>
            <a:chExt cx="3962400" cy="1600200"/>
          </a:xfrm>
        </p:grpSpPr>
        <p:sp>
          <p:nvSpPr>
            <p:cNvPr id="26632" name="Line 10"/>
            <p:cNvSpPr>
              <a:spLocks noChangeShapeType="1"/>
            </p:cNvSpPr>
            <p:nvPr/>
          </p:nvSpPr>
          <p:spPr bwMode="auto">
            <a:xfrm flipH="1">
              <a:off x="53340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3" name="Line 12"/>
            <p:cNvSpPr>
              <a:spLocks noChangeShapeType="1"/>
            </p:cNvSpPr>
            <p:nvPr/>
          </p:nvSpPr>
          <p:spPr bwMode="auto">
            <a:xfrm>
              <a:off x="6324600" y="3886200"/>
              <a:ext cx="990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4" name="Line 13"/>
            <p:cNvSpPr>
              <a:spLocks noChangeShapeType="1"/>
            </p:cNvSpPr>
            <p:nvPr/>
          </p:nvSpPr>
          <p:spPr bwMode="auto">
            <a:xfrm flipV="1">
              <a:off x="6324600" y="3352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36" name="Text Box 7"/>
            <p:cNvSpPr txBox="1">
              <a:spLocks noChangeArrowheads="1"/>
            </p:cNvSpPr>
            <p:nvPr/>
          </p:nvSpPr>
          <p:spPr bwMode="auto">
            <a:xfrm>
              <a:off x="45720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Pig</a:t>
              </a:r>
              <a:r>
                <a:rPr lang="en-US" altLang="en-US"/>
                <a:t>(</a:t>
              </a:r>
              <a:r>
                <a:rPr lang="en-US" altLang="en-US" i="1"/>
                <a:t>Pat</a:t>
              </a:r>
              <a:r>
                <a:rPr lang="en-US" altLang="en-US"/>
                <a:t>)</a:t>
              </a:r>
            </a:p>
          </p:txBody>
        </p:sp>
        <p:grpSp>
          <p:nvGrpSpPr>
            <p:cNvPr id="26639" name="Group 30"/>
            <p:cNvGrpSpPr>
              <a:grpSpLocks/>
            </p:cNvGrpSpPr>
            <p:nvPr/>
          </p:nvGrpSpPr>
          <p:grpSpPr bwMode="auto">
            <a:xfrm>
              <a:off x="6553200" y="3581400"/>
              <a:ext cx="381000" cy="366713"/>
              <a:chOff x="1680" y="3657"/>
              <a:chExt cx="240" cy="231"/>
            </a:xfrm>
          </p:grpSpPr>
          <p:sp>
            <p:nvSpPr>
              <p:cNvPr id="26643" name="Oval 31"/>
              <p:cNvSpPr>
                <a:spLocks noChangeArrowheads="1"/>
              </p:cNvSpPr>
              <p:nvPr/>
            </p:nvSpPr>
            <p:spPr bwMode="auto">
              <a:xfrm>
                <a:off x="1680" y="369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44" name="Text Box 32"/>
              <p:cNvSpPr txBox="1">
                <a:spLocks noChangeArrowheads="1"/>
              </p:cNvSpPr>
              <p:nvPr/>
            </p:nvSpPr>
            <p:spPr bwMode="auto">
              <a:xfrm>
                <a:off x="1680" y="3657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800" b="1" dirty="0"/>
                  <a:t>1</a:t>
                </a:r>
              </a:p>
            </p:txBody>
          </p:sp>
        </p:grpSp>
        <p:sp>
          <p:nvSpPr>
            <p:cNvPr id="26640" name="Text Box 33"/>
            <p:cNvSpPr txBox="1">
              <a:spLocks noChangeArrowheads="1"/>
            </p:cNvSpPr>
            <p:nvPr/>
          </p:nvSpPr>
          <p:spPr bwMode="auto">
            <a:xfrm>
              <a:off x="6858000" y="35814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{y/Pat, z/Steve}</a:t>
              </a:r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6553200" y="4486275"/>
              <a:ext cx="16002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i="1"/>
                <a:t>Slug</a:t>
              </a:r>
              <a:r>
                <a:rPr lang="en-US" altLang="en-US"/>
                <a:t>(</a:t>
              </a:r>
              <a:r>
                <a:rPr lang="en-US" altLang="en-US" i="1"/>
                <a:t>Steve</a:t>
              </a:r>
              <a:r>
                <a:rPr lang="en-US" altLang="en-US"/>
                <a:t>)</a:t>
              </a:r>
            </a:p>
          </p:txBody>
        </p:sp>
      </p:grpSp>
      <p:sp>
        <p:nvSpPr>
          <p:cNvPr id="26631" name="Text Box 4"/>
          <p:cNvSpPr txBox="1">
            <a:spLocks noChangeArrowheads="1"/>
          </p:cNvSpPr>
          <p:nvPr/>
        </p:nvSpPr>
        <p:spPr bwMode="auto">
          <a:xfrm>
            <a:off x="6629400" y="3048001"/>
            <a:ext cx="25146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i="1"/>
              <a:t>Faster</a:t>
            </a:r>
            <a:r>
              <a:rPr lang="en-US" altLang="en-US"/>
              <a:t>(</a:t>
            </a:r>
            <a:r>
              <a:rPr lang="en-US" altLang="en-US" i="1"/>
              <a:t>Pat</a:t>
            </a:r>
            <a:r>
              <a:rPr lang="en-US" altLang="en-US"/>
              <a:t>, </a:t>
            </a:r>
            <a:r>
              <a:rPr lang="en-US" altLang="en-US" i="1"/>
              <a:t>Steve</a:t>
            </a:r>
            <a:r>
              <a:rPr lang="en-US" altLang="en-US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66348" y="5962650"/>
            <a:ext cx="15486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Which we know are true directly from our knowledge-base.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9C4B7296-941E-9E48-B23E-E988D9141414}"/>
              </a:ext>
            </a:extLst>
          </p:cNvPr>
          <p:cNvSpPr txBox="1">
            <a:spLocks noChangeArrowheads="1"/>
          </p:cNvSpPr>
          <p:nvPr/>
        </p:nvSpPr>
        <p:spPr>
          <a:xfrm>
            <a:off x="491447" y="2184400"/>
            <a:ext cx="62484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y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Faster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, 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z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i="1" dirty="0">
                <a:sym typeface="Symbol" pitchFamily="18" charset="2"/>
              </a:rPr>
              <a:t>Creeps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  </a:t>
            </a:r>
            <a:r>
              <a:rPr lang="en-US" altLang="en-US" sz="2400" i="1" dirty="0">
                <a:sym typeface="Symbol" pitchFamily="18" charset="2"/>
              </a:rPr>
              <a:t>Slug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>
                <a:sym typeface="Symbol" pitchFamily="18" charset="2"/>
              </a:rPr>
              <a:t>z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Pig</a:t>
            </a:r>
            <a:r>
              <a:rPr lang="en-US" altLang="en-US" sz="2400" dirty="0"/>
              <a:t>(</a:t>
            </a:r>
            <a:r>
              <a:rPr lang="en-US" altLang="en-US" sz="2400" i="1" dirty="0"/>
              <a:t>Pat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Slimy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400" i="1" dirty="0"/>
              <a:t>Creeps</a:t>
            </a:r>
            <a:r>
              <a:rPr lang="en-US" altLang="en-US" sz="2400" dirty="0"/>
              <a:t>(</a:t>
            </a:r>
            <a:r>
              <a:rPr lang="en-US" altLang="en-US" sz="2400" i="1" dirty="0"/>
              <a:t>Steve</a:t>
            </a:r>
            <a:r>
              <a:rPr lang="en-US" altLang="en-US" sz="2400" dirty="0"/>
              <a:t>)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400" dirty="0"/>
              <a:t>Prove: </a:t>
            </a:r>
            <a:r>
              <a:rPr lang="en-US" altLang="en-US" sz="2400" i="1" dirty="0">
                <a:solidFill>
                  <a:srgbClr val="FF0000"/>
                </a:solidFill>
              </a:rPr>
              <a:t>Faster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Pat</a:t>
            </a:r>
            <a:r>
              <a:rPr lang="en-US" altLang="en-US" sz="2400" dirty="0">
                <a:solidFill>
                  <a:srgbClr val="FF0000"/>
                </a:solidFill>
              </a:rPr>
              <a:t>, </a:t>
            </a:r>
            <a:r>
              <a:rPr lang="en-US" altLang="en-US" sz="2400" i="1" dirty="0">
                <a:solidFill>
                  <a:srgbClr val="FF0000"/>
                </a:solidFill>
              </a:rPr>
              <a:t>Steve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4136DCA1-9A8C-734A-BBE7-4C10A43E7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47" y="1502113"/>
            <a:ext cx="388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Given facts/rules 1-5 in KB:</a:t>
            </a:r>
          </a:p>
        </p:txBody>
      </p:sp>
    </p:spTree>
    <p:extLst>
      <p:ext uri="{BB962C8B-B14F-4D97-AF65-F5344CB8AC3E}">
        <p14:creationId xmlns:p14="http://schemas.microsoft.com/office/powerpoint/2010/main" val="2759552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640" y="1654628"/>
            <a:ext cx="11724640" cy="5149583"/>
          </a:xfrm>
        </p:spPr>
        <p:txBody>
          <a:bodyPr>
            <a:normAutofit/>
          </a:bodyPr>
          <a:lstStyle/>
          <a:p>
            <a:r>
              <a:rPr lang="en-US" altLang="en-US" dirty="0"/>
              <a:t>Uses proof by contradiction</a:t>
            </a:r>
          </a:p>
          <a:p>
            <a:pPr lvl="1"/>
            <a:r>
              <a:rPr lang="en-US" altLang="en-US" dirty="0"/>
              <a:t>Referred to by other names</a:t>
            </a:r>
          </a:p>
          <a:p>
            <a:pPr lvl="2"/>
            <a:r>
              <a:rPr lang="en-US" altLang="en-US" dirty="0"/>
              <a:t>Refutation</a:t>
            </a:r>
          </a:p>
          <a:p>
            <a:pPr lvl="2"/>
            <a:r>
              <a:rPr lang="en-US" altLang="en-US" dirty="0" err="1"/>
              <a:t>Reductio</a:t>
            </a:r>
            <a:r>
              <a:rPr lang="en-US" altLang="en-US" dirty="0"/>
              <a:t> ad absurdum</a:t>
            </a:r>
          </a:p>
          <a:p>
            <a:r>
              <a:rPr lang="en-US" altLang="en-US" dirty="0"/>
              <a:t>Inference procedure using resolution</a:t>
            </a:r>
          </a:p>
          <a:p>
            <a:pPr lvl="1"/>
            <a:r>
              <a:rPr lang="en-US" altLang="en-US" dirty="0"/>
              <a:t>To prove </a:t>
            </a:r>
            <a:r>
              <a:rPr lang="en-US" altLang="en-US" i="1" dirty="0"/>
              <a:t>P</a:t>
            </a:r>
            <a:r>
              <a:rPr lang="en-US" altLang="en-US" dirty="0"/>
              <a:t>:</a:t>
            </a:r>
          </a:p>
          <a:p>
            <a:pPr lvl="2"/>
            <a:r>
              <a:rPr lang="en-US" altLang="en-US" dirty="0"/>
              <a:t>Assume </a:t>
            </a:r>
            <a:r>
              <a:rPr lang="en-US" altLang="en-US" i="1" dirty="0"/>
              <a:t>P</a:t>
            </a:r>
            <a:r>
              <a:rPr lang="en-US" altLang="en-US" dirty="0"/>
              <a:t> is FALSE</a:t>
            </a:r>
          </a:p>
          <a:p>
            <a:pPr lvl="2"/>
            <a:r>
              <a:rPr lang="en-US" altLang="en-US" dirty="0"/>
              <a:t>Add </a:t>
            </a:r>
            <a:r>
              <a:rPr lang="en-US" altLang="en-US" dirty="0">
                <a:sym typeface="Symbol" pitchFamily="18" charset="2"/>
              </a:rPr>
              <a:t></a:t>
            </a:r>
            <a:r>
              <a:rPr lang="en-US" altLang="en-US" i="1" dirty="0"/>
              <a:t>P</a:t>
            </a:r>
            <a:r>
              <a:rPr lang="en-US" altLang="en-US" dirty="0"/>
              <a:t> to KB</a:t>
            </a:r>
          </a:p>
          <a:p>
            <a:pPr lvl="2"/>
            <a:r>
              <a:rPr lang="en-US" altLang="en-US" dirty="0"/>
              <a:t>Prove a contradiction</a:t>
            </a:r>
          </a:p>
          <a:p>
            <a:pPr lvl="1"/>
            <a:r>
              <a:rPr lang="en-US" altLang="en-US" dirty="0"/>
              <a:t>Given that the </a:t>
            </a:r>
            <a:r>
              <a:rPr lang="en-US" altLang="en-US" u="sng" dirty="0"/>
              <a:t>KB is known to be True</a:t>
            </a:r>
            <a:r>
              <a:rPr lang="en-US" altLang="en-US" dirty="0"/>
              <a:t>, we can believe that the negated goal is in fact False, meaning that the original goal must be True</a:t>
            </a:r>
          </a:p>
          <a:p>
            <a:pPr marL="457200" lvl="1" indent="0">
              <a:buNone/>
            </a:pPr>
            <a:endParaRPr lang="en-US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75017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CC3EC-F060-BF47-9DE7-7730D4C2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860042-0C4F-0F44-B402-674FAA8B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41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D7F0DD-A89F-D844-983D-39EF50046763}"/>
              </a:ext>
            </a:extLst>
          </p:cNvPr>
          <p:cNvSpPr/>
          <p:nvPr/>
        </p:nvSpPr>
        <p:spPr>
          <a:xfrm>
            <a:off x="4424013" y="1735587"/>
            <a:ext cx="541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Start off </a:t>
            </a:r>
            <a:r>
              <a:rPr lang="fr-FR" altLang="en-US" i="1" dirty="0" err="1">
                <a:solidFill>
                  <a:srgbClr val="FF0000"/>
                </a:solidFill>
              </a:rPr>
              <a:t>using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our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negated</a:t>
            </a:r>
            <a:r>
              <a:rPr lang="fr-FR" altLang="en-US" i="1" dirty="0">
                <a:solidFill>
                  <a:srgbClr val="FF0000"/>
                </a:solidFill>
              </a:rPr>
              <a:t> goal (proof by contradiction)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77448A-2721-4948-A6BE-D6C6BD82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7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C34ED0-3C2D-444E-A15C-5F68756031CC}"/>
              </a:ext>
            </a:extLst>
          </p:cNvPr>
          <p:cNvSpPr/>
          <p:nvPr/>
        </p:nvSpPr>
        <p:spPr>
          <a:xfrm>
            <a:off x="4242705" y="2782669"/>
            <a:ext cx="7840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Look for a </a:t>
            </a:r>
            <a:r>
              <a:rPr lang="fr-FR" altLang="en-US" i="1" dirty="0" err="1">
                <a:solidFill>
                  <a:srgbClr val="FF0000"/>
                </a:solidFill>
              </a:rPr>
              <a:t>rule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that</a:t>
            </a:r>
            <a:r>
              <a:rPr lang="fr-FR" altLang="en-US" i="1" dirty="0">
                <a:solidFill>
                  <a:srgbClr val="FF0000"/>
                </a:solidFill>
              </a:rPr>
              <a:t> has </a:t>
            </a:r>
            <a:r>
              <a:rPr lang="fr-FR" altLang="en-US" dirty="0">
                <a:solidFill>
                  <a:srgbClr val="FF0000"/>
                </a:solidFill>
              </a:rPr>
              <a:t>C(</a:t>
            </a:r>
            <a:r>
              <a:rPr lang="fr-FR" altLang="en-US" dirty="0" err="1">
                <a:solidFill>
                  <a:srgbClr val="FF0000"/>
                </a:solidFill>
              </a:rPr>
              <a:t>Minsky</a:t>
            </a:r>
            <a:r>
              <a:rPr lang="fr-FR" altLang="en-US" dirty="0">
                <a:solidFill>
                  <a:srgbClr val="FF0000"/>
                </a:solidFill>
              </a:rPr>
              <a:t>)</a:t>
            </a:r>
            <a:r>
              <a:rPr lang="fr-FR" altLang="en-US" i="1" dirty="0">
                <a:solidFill>
                  <a:srgbClr val="FF0000"/>
                </a:solidFill>
              </a:rPr>
              <a:t> to oppose </a:t>
            </a:r>
            <a:r>
              <a:rPr lang="fr-FR" altLang="en-US" dirty="0">
                <a:solidFill>
                  <a:srgbClr val="FF0000"/>
                </a:solidFill>
              </a:rPr>
              <a:t>¬C(</a:t>
            </a:r>
            <a:r>
              <a:rPr lang="fr-FR" altLang="en-US" dirty="0" err="1">
                <a:solidFill>
                  <a:srgbClr val="FF0000"/>
                </a:solidFill>
              </a:rPr>
              <a:t>Minsky</a:t>
            </a:r>
            <a:r>
              <a:rPr lang="fr-FR" altLang="en-US" dirty="0">
                <a:solidFill>
                  <a:srgbClr val="FF0000"/>
                </a:solidFill>
              </a:rPr>
              <a:t>)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from</a:t>
            </a:r>
            <a:r>
              <a:rPr lang="fr-FR" altLang="en-US" i="1" dirty="0">
                <a:solidFill>
                  <a:srgbClr val="FF0000"/>
                </a:solidFill>
              </a:rPr>
              <a:t> #0.</a:t>
            </a:r>
          </a:p>
          <a:p>
            <a:r>
              <a:rPr lang="fr-FR" altLang="en-US" i="1" dirty="0">
                <a:solidFill>
                  <a:srgbClr val="FF0000"/>
                </a:solidFill>
              </a:rPr>
              <a:t>This </a:t>
            </a:r>
            <a:r>
              <a:rPr lang="fr-FR" altLang="en-US" i="1" dirty="0" err="1">
                <a:solidFill>
                  <a:srgbClr val="FF0000"/>
                </a:solidFill>
              </a:rPr>
              <a:t>rule</a:t>
            </a:r>
            <a:r>
              <a:rPr lang="fr-FR" altLang="en-US" i="1" dirty="0">
                <a:solidFill>
                  <a:srgbClr val="FF0000"/>
                </a:solidFill>
              </a:rPr>
              <a:t> (kb-1) </a:t>
            </a:r>
            <a:r>
              <a:rPr lang="fr-FR" altLang="en-US" i="1" dirty="0" err="1">
                <a:solidFill>
                  <a:srgbClr val="FF0000"/>
                </a:solidFill>
              </a:rPr>
              <a:t>needed</a:t>
            </a:r>
            <a:r>
              <a:rPr lang="fr-FR" altLang="en-US" i="1" dirty="0">
                <a:solidFill>
                  <a:srgbClr val="FF0000"/>
                </a:solidFill>
              </a:rPr>
              <a:t> a substitution for </a:t>
            </a:r>
            <a:r>
              <a:rPr lang="fr-FR" altLang="en-US" i="1" dirty="0" err="1">
                <a:solidFill>
                  <a:srgbClr val="FF0000"/>
                </a:solidFill>
              </a:rPr>
              <a:t>it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work</a:t>
            </a:r>
            <a:r>
              <a:rPr lang="fr-FR" altLang="en-US" i="1" dirty="0">
                <a:solidFill>
                  <a:srgbClr val="FF0000"/>
                </a:solidFill>
              </a:rPr>
              <a:t>, </a:t>
            </a:r>
            <a:r>
              <a:rPr lang="fr-FR" altLang="en-US" i="1" dirty="0" err="1">
                <a:solidFill>
                  <a:srgbClr val="FF0000"/>
                </a:solidFill>
              </a:rPr>
              <a:t>giving</a:t>
            </a:r>
            <a:r>
              <a:rPr lang="fr-FR" altLang="en-US" i="1" dirty="0">
                <a:solidFill>
                  <a:srgbClr val="FF0000"/>
                </a:solidFill>
              </a:rPr>
              <a:t> us the new sentence #1.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85F74A-8FEF-CF46-B6E5-EE2AE3A8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10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FE299-C3BF-1044-AD66-E08A06BC40F0}"/>
              </a:ext>
            </a:extLst>
          </p:cNvPr>
          <p:cNvSpPr/>
          <p:nvPr/>
        </p:nvSpPr>
        <p:spPr>
          <a:xfrm>
            <a:off x="4226377" y="3628413"/>
            <a:ext cx="8828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en-US" i="1" dirty="0" err="1">
                <a:solidFill>
                  <a:srgbClr val="FF0000"/>
                </a:solidFill>
              </a:rPr>
              <a:t>Now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that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we</a:t>
            </a:r>
            <a:r>
              <a:rPr lang="fr-FR" altLang="en-US" i="1" dirty="0">
                <a:solidFill>
                  <a:srgbClr val="FF0000"/>
                </a:solidFill>
              </a:rPr>
              <a:t> have #0 and #1 </a:t>
            </a:r>
            <a:r>
              <a:rPr lang="fr-FR" altLang="en-US" i="1" dirty="0" err="1">
                <a:solidFill>
                  <a:srgbClr val="FF0000"/>
                </a:solidFill>
              </a:rPr>
              <a:t>with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opposing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terms</a:t>
            </a:r>
            <a:r>
              <a:rPr lang="fr-FR" altLang="en-US" i="1" dirty="0">
                <a:solidFill>
                  <a:srgbClr val="FF0000"/>
                </a:solidFill>
              </a:rPr>
              <a:t>, use </a:t>
            </a:r>
            <a:r>
              <a:rPr lang="fr-FR" altLang="en-US" i="1" dirty="0" err="1">
                <a:solidFill>
                  <a:srgbClr val="FF0000"/>
                </a:solidFill>
              </a:rPr>
              <a:t>resolution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eliminate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them</a:t>
            </a:r>
            <a:r>
              <a:rPr lang="fr-FR" altLang="en-US" i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0A46B-8C61-C942-B90F-CEE47EAF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41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4CEA0-DBD7-0543-88A2-68A2CD06A2BA}"/>
              </a:ext>
            </a:extLst>
          </p:cNvPr>
          <p:cNvSpPr/>
          <p:nvPr/>
        </p:nvSpPr>
        <p:spPr>
          <a:xfrm>
            <a:off x="4487634" y="5290407"/>
            <a:ext cx="532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And </a:t>
            </a:r>
            <a:r>
              <a:rPr lang="fr-FR" altLang="en-US" i="1" dirty="0" err="1">
                <a:solidFill>
                  <a:srgbClr val="FF0000"/>
                </a:solidFill>
              </a:rPr>
              <a:t>repeat</a:t>
            </a:r>
            <a:r>
              <a:rPr lang="fr-FR" altLang="en-US" i="1" dirty="0">
                <a:solidFill>
                  <a:srgbClr val="FF0000"/>
                </a:solidFill>
              </a:rPr>
              <a:t> to </a:t>
            </a:r>
            <a:r>
              <a:rPr lang="fr-FR" altLang="en-US" i="1" dirty="0" err="1">
                <a:solidFill>
                  <a:srgbClr val="FF0000"/>
                </a:solidFill>
              </a:rPr>
              <a:t>find</a:t>
            </a:r>
            <a:r>
              <a:rPr lang="fr-FR" altLang="en-US" i="1" dirty="0">
                <a:solidFill>
                  <a:srgbClr val="FF0000"/>
                </a:solidFill>
              </a:rPr>
              <a:t> and </a:t>
            </a:r>
            <a:r>
              <a:rPr lang="fr-FR" altLang="en-US" i="1" dirty="0" err="1">
                <a:solidFill>
                  <a:srgbClr val="FF0000"/>
                </a:solidFill>
              </a:rPr>
              <a:t>eliminate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other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opposing</a:t>
            </a:r>
            <a:r>
              <a:rPr lang="fr-FR" altLang="en-US" i="1" dirty="0">
                <a:solidFill>
                  <a:srgbClr val="FF0000"/>
                </a:solidFill>
              </a:rPr>
              <a:t> </a:t>
            </a:r>
            <a:r>
              <a:rPr lang="fr-FR" altLang="en-US" i="1" dirty="0" err="1">
                <a:solidFill>
                  <a:srgbClr val="FF0000"/>
                </a:solidFill>
              </a:rPr>
              <a:t>terms</a:t>
            </a:r>
            <a:r>
              <a:rPr lang="fr-FR" altLang="en-US" i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00062B-0507-D547-B3AE-0D92B703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5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5:  ¬A(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</a:p>
          <a:p>
            <a:r>
              <a:rPr lang="fr-FR" altLang="en-US" sz="1800" dirty="0"/>
              <a:t>	         5.a: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4a,kb-5]</a:t>
            </a:r>
          </a:p>
          <a:p>
            <a:endParaRPr lang="fr-FR" altLang="en-US" sz="1800" i="1" dirty="0"/>
          </a:p>
          <a:p>
            <a:endParaRPr lang="fr-FR" alt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CBA340-2CB0-EF41-9452-A1485F526369}"/>
              </a:ext>
            </a:extLst>
          </p:cNvPr>
          <p:cNvSpPr/>
          <p:nvPr/>
        </p:nvSpPr>
        <p:spPr>
          <a:xfrm>
            <a:off x="4487634" y="6191641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en-US" i="1" dirty="0">
                <a:solidFill>
                  <a:srgbClr val="FF0000"/>
                </a:solidFill>
              </a:rPr>
              <a:t>And </a:t>
            </a:r>
            <a:r>
              <a:rPr lang="fr-FR" altLang="en-US" i="1" dirty="0" err="1">
                <a:solidFill>
                  <a:srgbClr val="FF0000"/>
                </a:solidFill>
              </a:rPr>
              <a:t>again</a:t>
            </a:r>
            <a:r>
              <a:rPr lang="fr-FR" altLang="en-US" i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DD0047-F491-0344-A2EB-1968B58B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03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21820" y="1523999"/>
            <a:ext cx="3341915" cy="2966357"/>
          </a:xfrm>
          <a:noFill/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800" dirty="0"/>
              <a:t>KB:</a:t>
            </a:r>
          </a:p>
          <a:p>
            <a:pPr>
              <a:buFontTx/>
              <a:buNone/>
            </a:pPr>
            <a:r>
              <a:rPr lang="fr-FR" altLang="en-US" sz="1800" dirty="0"/>
              <a:t>	kb-1:  A(</a:t>
            </a:r>
            <a:r>
              <a:rPr lang="fr-FR" altLang="en-US" sz="1800" i="1" dirty="0" err="1"/>
              <a:t>x</a:t>
            </a:r>
            <a:r>
              <a:rPr lang="fr-FR" altLang="en-US" sz="1800" dirty="0" err="1"/>
              <a:t>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i="1" dirty="0"/>
              <a:t>x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i="1" dirty="0"/>
              <a:t>x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fr-FR" altLang="en-US" sz="1800" dirty="0"/>
              <a:t>	kb-2:  D(</a:t>
            </a:r>
            <a:r>
              <a:rPr lang="fr-FR" altLang="en-US" sz="1800" i="1" dirty="0" err="1"/>
              <a:t>y</a:t>
            </a:r>
            <a:r>
              <a:rPr lang="fr-FR" altLang="en-US" sz="1800" dirty="0" err="1"/>
              <a:t>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i="1" dirty="0"/>
              <a:t>y</a:t>
            </a:r>
            <a:r>
              <a:rPr lang="fr-FR" altLang="en-US" sz="1800" dirty="0"/>
              <a:t>)</a:t>
            </a: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	kb-3:  E(</a:t>
            </a:r>
            <a:r>
              <a:rPr lang="en-US" altLang="en-US" sz="1800" i="1" dirty="0"/>
              <a:t>z</a:t>
            </a:r>
            <a:r>
              <a:rPr lang="en-US" altLang="en-US" sz="1800" dirty="0"/>
              <a:t>)</a:t>
            </a:r>
            <a:r>
              <a:rPr lang="fr-FR" altLang="en-US" sz="1800" dirty="0">
                <a:sym typeface="Symbol" pitchFamily="18" charset="2"/>
              </a:rPr>
              <a:t> </a:t>
            </a:r>
            <a:r>
              <a:rPr lang="en-US" altLang="en-US" sz="1800" dirty="0"/>
              <a:t> ¬A(</a:t>
            </a:r>
            <a:r>
              <a:rPr lang="en-US" altLang="en-US" sz="1800" i="1" dirty="0" err="1"/>
              <a:t>z</a:t>
            </a:r>
            <a:r>
              <a:rPr lang="en-US" altLang="en-US" sz="1800" dirty="0" err="1"/>
              <a:t>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	kb-4: </a:t>
            </a:r>
            <a:r>
              <a:rPr lang="fr-FR" altLang="en-US" sz="1800" dirty="0"/>
              <a:t>¬</a:t>
            </a:r>
            <a:r>
              <a:rPr lang="en-US" altLang="en-US" sz="1800" dirty="0"/>
              <a:t>D(</a:t>
            </a:r>
            <a:r>
              <a:rPr lang="en-US" altLang="en-US" sz="1800" dirty="0" err="1"/>
              <a:t>Minsky,foo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r>
              <a:rPr lang="en-US" altLang="en-US" sz="1800" dirty="0"/>
              <a:t>     kb-5: </a:t>
            </a:r>
            <a:r>
              <a:rPr lang="fr-FR" altLang="en-US" sz="1800" dirty="0"/>
              <a:t>¬A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Minsky,bar</a:t>
            </a:r>
            <a:r>
              <a:rPr lang="en-US" altLang="en-US" sz="1800" dirty="0"/>
              <a:t>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/>
              <a:t>Goal: prove C(Minsky)</a:t>
            </a:r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87634" y="1412422"/>
            <a:ext cx="65504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fr-FR" altLang="en-US" sz="1800" dirty="0"/>
              <a:t>0: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  <a:endParaRPr lang="fr-FR" altLang="en-US" sz="1800" i="1" dirty="0"/>
          </a:p>
          <a:p>
            <a:endParaRPr lang="fr-FR" altLang="en-US" sz="1800" i="1" dirty="0"/>
          </a:p>
          <a:p>
            <a:r>
              <a:rPr lang="fr-FR" altLang="en-US" sz="1800" dirty="0"/>
              <a:t>1: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[kb-1] </a:t>
            </a:r>
            <a:r>
              <a:rPr lang="fr-FR" altLang="en-US" sz="1800" dirty="0"/>
              <a:t>	</a:t>
            </a:r>
            <a:r>
              <a:rPr lang="fr-FR" altLang="en-US" sz="1800" i="1" dirty="0"/>
              <a:t>{x/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2: ¬C(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C(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	2.a: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resolution</a:t>
            </a:r>
            <a:r>
              <a:rPr lang="fr-FR" altLang="en-US" sz="1800" i="1" dirty="0"/>
              <a:t>: 0,1]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3: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 </a:t>
            </a:r>
            <a:r>
              <a:rPr lang="fr-FR" altLang="en-US" sz="1800" i="1" dirty="0"/>
              <a:t>[kb-2]</a:t>
            </a:r>
          </a:p>
          <a:p>
            <a:pPr lvl="1"/>
            <a:r>
              <a:rPr lang="fr-FR" altLang="en-US" sz="1800" i="1" dirty="0"/>
              <a:t>	 {y/</a:t>
            </a:r>
            <a:r>
              <a:rPr lang="fr-FR" altLang="en-US" sz="1800" i="1" dirty="0" err="1"/>
              <a:t>Minsky</a:t>
            </a:r>
            <a:r>
              <a:rPr lang="fr-FR" altLang="en-US" sz="1800" i="1" dirty="0"/>
              <a:t>}</a:t>
            </a:r>
          </a:p>
          <a:p>
            <a:pPr lvl="1"/>
            <a:endParaRPr lang="fr-FR" altLang="en-US" sz="1800" i="1" dirty="0"/>
          </a:p>
          <a:p>
            <a:r>
              <a:rPr lang="fr-FR" altLang="en-US" sz="1800" dirty="0"/>
              <a:t>4: 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),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¬B(</a:t>
            </a:r>
            <a:r>
              <a:rPr lang="fr-FR" altLang="en-US" sz="1800" dirty="0" err="1"/>
              <a:t>Minsky</a:t>
            </a:r>
            <a:r>
              <a:rPr lang="fr-FR" altLang="en-US" sz="1800" dirty="0"/>
              <a:t>)</a:t>
            </a:r>
          </a:p>
          <a:p>
            <a:r>
              <a:rPr lang="fr-FR" altLang="en-US" sz="1800" dirty="0"/>
              <a:t>              4.a: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2a,3]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5:  ¬A(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),  A(</a:t>
            </a:r>
            <a:r>
              <a:rPr lang="fr-FR" altLang="en-US" sz="1800" dirty="0" err="1"/>
              <a:t>Minsky,bar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</a:t>
            </a:r>
            <a:r>
              <a:rPr lang="fr-FR" altLang="en-US" sz="1800" dirty="0"/>
              <a:t>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</a:p>
          <a:p>
            <a:r>
              <a:rPr lang="fr-FR" altLang="en-US" sz="1800" dirty="0"/>
              <a:t>	         5.a: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i="1" dirty="0"/>
              <a:t>[</a:t>
            </a:r>
            <a:r>
              <a:rPr lang="fr-FR" altLang="en-US" sz="1800" i="1" dirty="0" err="1"/>
              <a:t>resol</a:t>
            </a:r>
            <a:r>
              <a:rPr lang="fr-FR" altLang="en-US" sz="1800" i="1" dirty="0"/>
              <a:t>: 4a,kb-5]</a:t>
            </a:r>
          </a:p>
          <a:p>
            <a:endParaRPr lang="fr-FR" altLang="en-US" sz="1800" i="1" dirty="0"/>
          </a:p>
          <a:p>
            <a:r>
              <a:rPr lang="fr-FR" altLang="en-US" sz="1800" dirty="0"/>
              <a:t>6:     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 </a:t>
            </a:r>
            <a:r>
              <a:rPr lang="fr-FR" altLang="en-US" sz="1800" dirty="0">
                <a:sym typeface="Symbol" pitchFamily="18" charset="2"/>
              </a:rPr>
              <a:t></a:t>
            </a:r>
            <a:r>
              <a:rPr lang="fr-FR" altLang="en-US" sz="1800" dirty="0"/>
              <a:t> ¬D(</a:t>
            </a:r>
            <a:r>
              <a:rPr lang="fr-FR" altLang="en-US" sz="1800" dirty="0" err="1"/>
              <a:t>Minsky,foo</a:t>
            </a:r>
            <a:r>
              <a:rPr lang="fr-FR" altLang="en-US" sz="18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06018-9312-804B-A4E0-A122E159D8E0}"/>
              </a:ext>
            </a:extLst>
          </p:cNvPr>
          <p:cNvSpPr/>
          <p:nvPr/>
        </p:nvSpPr>
        <p:spPr>
          <a:xfrm>
            <a:off x="8236402" y="5949953"/>
            <a:ext cx="2801711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altLang="en-US" b="1" dirty="0">
                <a:solidFill>
                  <a:schemeClr val="bg1"/>
                </a:solidFill>
              </a:rPr>
              <a:t>FALSE, CONTRADICTION!!! </a:t>
            </a:r>
          </a:p>
          <a:p>
            <a:pPr algn="ctr"/>
            <a:r>
              <a:rPr lang="fr-FR" altLang="en-US" b="1" dirty="0">
                <a:solidFill>
                  <a:schemeClr val="bg1"/>
                </a:solidFill>
              </a:rPr>
              <a:t>must </a:t>
            </a:r>
            <a:r>
              <a:rPr lang="fr-FR" altLang="en-US" b="1" dirty="0" err="1">
                <a:solidFill>
                  <a:schemeClr val="bg1"/>
                </a:solidFill>
              </a:rPr>
              <a:t>be</a:t>
            </a:r>
            <a:r>
              <a:rPr lang="fr-FR" altLang="en-US" b="1" dirty="0">
                <a:solidFill>
                  <a:schemeClr val="bg1"/>
                </a:solidFill>
              </a:rPr>
              <a:t> C(</a:t>
            </a:r>
            <a:r>
              <a:rPr lang="fr-FR" altLang="en-US" b="1" dirty="0" err="1">
                <a:solidFill>
                  <a:schemeClr val="bg1"/>
                </a:solidFill>
              </a:rPr>
              <a:t>Minsky</a:t>
            </a:r>
            <a:r>
              <a:rPr lang="fr-FR" altLang="en-U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CD6D6-12E3-894E-B5C2-877515AE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Resolution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03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CFD-6A9B-8841-80D9-554A7A99E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2328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DC66-A3D1-4749-98D1-04419200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/>
                <a:cs typeface="Times New Roman"/>
                <a:sym typeface="Times New Roman"/>
              </a:rPr>
              <a:t>What is a rational AI agent?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C035-C0E2-B144-8E59-C417DEEF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612906"/>
            <a:ext cx="11724640" cy="4150585"/>
          </a:xfrm>
        </p:spPr>
        <p:txBody>
          <a:bodyPr>
            <a:normAutofit/>
          </a:bodyPr>
          <a:lstStyle/>
          <a:p>
            <a:pPr defTabSz="457200">
              <a:lnSpc>
                <a:spcPts val="3500"/>
              </a:lnSpc>
              <a:tabLst>
                <a:tab pos="2641600" algn="l"/>
              </a:tabLst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A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rational agent 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always acts to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maximize its expected performance measure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, given current </a:t>
            </a:r>
            <a:r>
              <a:rPr lang="en-US" b="1" dirty="0">
                <a:ea typeface="Times New Roman"/>
                <a:cs typeface="Times New Roman"/>
                <a:sym typeface="Times New Roman"/>
              </a:rPr>
              <a:t>percept/state</a:t>
            </a: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r>
              <a:rPr lang="en-US" altLang="en-US" dirty="0"/>
              <a:t>Rationality </a:t>
            </a:r>
            <a:r>
              <a:rPr lang="en-US" altLang="en-US" dirty="0">
                <a:sym typeface="Symbol" panose="05050102010706020507" pitchFamily="18" charset="2"/>
              </a:rPr>
              <a:t> omniscience</a:t>
            </a:r>
            <a:endParaRPr lang="en-US" dirty="0"/>
          </a:p>
          <a:p>
            <a:pPr lvl="1"/>
            <a:r>
              <a:rPr lang="en-US" dirty="0"/>
              <a:t>There is “uncertainty” in the environment.</a:t>
            </a:r>
          </a:p>
          <a:p>
            <a:pPr lvl="1"/>
            <a:r>
              <a:rPr lang="en-US" dirty="0"/>
              <a:t>That is why we emphasize “expected”.</a:t>
            </a:r>
          </a:p>
          <a:p>
            <a:pPr lvl="1"/>
            <a:endParaRPr lang="en-US" dirty="0"/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3500"/>
              </a:lnSpc>
              <a:tabLst>
                <a:tab pos="2641600" algn="l"/>
              </a:tabLst>
            </a:pPr>
            <a:endParaRPr lang="en-US" b="1" dirty="0"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2700"/>
              </a:lnSpc>
            </a:pPr>
            <a:endParaRPr lang="en-US" dirty="0"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CDBA56B6-15F8-594D-A601-017C1B9F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833" y="2195419"/>
            <a:ext cx="5460446" cy="356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3722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ID3 (S, A, V)"/>
          <p:cNvSpPr/>
          <p:nvPr/>
        </p:nvSpPr>
        <p:spPr>
          <a:xfrm>
            <a:off x="508137" y="1636777"/>
            <a:ext cx="2289324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3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ID3 (S, A, V)</a:t>
            </a:r>
          </a:p>
        </p:txBody>
      </p:sp>
      <p:sp>
        <p:nvSpPr>
          <p:cNvPr id="328" name="Text"/>
          <p:cNvSpPr/>
          <p:nvPr/>
        </p:nvSpPr>
        <p:spPr>
          <a:xfrm>
            <a:off x="29881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30" name="Let:…"/>
          <p:cNvSpPr txBox="1"/>
          <p:nvPr/>
        </p:nvSpPr>
        <p:spPr>
          <a:xfrm>
            <a:off x="0" y="1756683"/>
            <a:ext cx="7597657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        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Let: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S = Learning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A =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V = Attribute Values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Begin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Load learning sets  and create decision tree root node(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),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       Add learning set S into root not as its subset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, compute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 == 0 (subset is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           return a leaf 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If Entropy(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rootNode.subset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)!= 0 (subset is not homogeneous)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compute Information Gain for each attribute left (not been used for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spliting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Find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attibute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A with Maximum(Gain(S, A))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Create child nodes for this root node and add to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 in the decision tree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each child of the </a:t>
            </a:r>
            <a:r>
              <a:rPr kumimoji="0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rootNode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 Apply ID3(S, A, V)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              Continue until a node with Entropy of 0 or a leaf node is reached</a:t>
            </a:r>
            <a:b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End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1" name="https://github.com/jeniyat/cse_5521/blob/master/diabetes.csv"/>
          <p:cNvSpPr txBox="1"/>
          <p:nvPr/>
        </p:nvSpPr>
        <p:spPr>
          <a:xfrm>
            <a:off x="1727720" y="3239848"/>
            <a:ext cx="102657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sng" strike="noStrike" kern="1200" cap="none" spc="0" normalizeH="0" baseline="0" noProof="0" dirty="0">
              <a:ln>
                <a:noFill/>
              </a:ln>
              <a:solidFill>
                <a:srgbClr val="0000EE"/>
              </a:solidFill>
              <a:effectLst/>
              <a:uLnTx/>
              <a:uFillTx/>
              <a:latin typeface="Times Roman"/>
              <a:sym typeface="Times Roman"/>
              <a:hlinkClick r:id="rId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D3EAC-57D7-F746-B058-16E964DBD15E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ID3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E4B349-F167-A74F-BA0B-8A4B68103D53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7781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1955-DC89-8A40-8D51-6943A0A7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DACE9-9079-D34D-9200-B3110089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3" y="1444680"/>
            <a:ext cx="8972988" cy="54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96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917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36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8E3F0-6AFD-F043-8E10-25445A2A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54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BE8479-12F8-E444-B9B8-A75971080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505983"/>
              </p:ext>
            </p:extLst>
          </p:nvPr>
        </p:nvGraphicFramePr>
        <p:xfrm>
          <a:off x="294638" y="1544320"/>
          <a:ext cx="8071320" cy="513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20">
                  <a:extLst>
                    <a:ext uri="{9D8B030D-6E8A-4147-A177-3AD203B41FA5}">
                      <a16:colId xmlns:a16="http://schemas.microsoft.com/office/drawing/2014/main" val="289932205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605294737"/>
                    </a:ext>
                  </a:extLst>
                </a:gridCol>
                <a:gridCol w="1426501">
                  <a:extLst>
                    <a:ext uri="{9D8B030D-6E8A-4147-A177-3AD203B41FA5}">
                      <a16:colId xmlns:a16="http://schemas.microsoft.com/office/drawing/2014/main" val="1057759526"/>
                    </a:ext>
                  </a:extLst>
                </a:gridCol>
                <a:gridCol w="1263939">
                  <a:extLst>
                    <a:ext uri="{9D8B030D-6E8A-4147-A177-3AD203B41FA5}">
                      <a16:colId xmlns:a16="http://schemas.microsoft.com/office/drawing/2014/main" val="1854699076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3898425993"/>
                    </a:ext>
                  </a:extLst>
                </a:gridCol>
                <a:gridCol w="1345220">
                  <a:extLst>
                    <a:ext uri="{9D8B030D-6E8A-4147-A177-3AD203B41FA5}">
                      <a16:colId xmlns:a16="http://schemas.microsoft.com/office/drawing/2014/main" val="2846095732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PlayGolf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9777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r>
                        <a:rPr lang="en-US" sz="16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3079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53519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4675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319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9604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163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72927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68986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2292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5040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16075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53284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81052"/>
                  </a:ext>
                </a:extLst>
              </a:tr>
              <a:tr h="310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D14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6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30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1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B0615-8B5C-954C-928D-37243804F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58" y="5237035"/>
            <a:ext cx="3636128" cy="1366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79C6-BFE7-7E41-A44C-BFD18B79B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15" y="4385855"/>
            <a:ext cx="2026156" cy="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8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0FD-6211-EA4E-B880-5C4A6115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A09A-2A85-8749-9EF9-2BC2B0AB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048"/>
            <a:ext cx="10437223" cy="41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7D9FD-2177-1B42-A1A8-D53BF8E2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62"/>
          <a:stretch/>
        </p:blipFill>
        <p:spPr>
          <a:xfrm>
            <a:off x="182517" y="3814353"/>
            <a:ext cx="4153862" cy="2952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155FD-5335-5E42-9B2A-98E79A88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47"/>
          <a:stretch/>
        </p:blipFill>
        <p:spPr>
          <a:xfrm>
            <a:off x="5733206" y="4167051"/>
            <a:ext cx="3831947" cy="259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97A70-BA58-E846-AB0B-9E33ED589A76}"/>
              </a:ext>
            </a:extLst>
          </p:cNvPr>
          <p:cNvSpPr/>
          <p:nvPr/>
        </p:nvSpPr>
        <p:spPr>
          <a:xfrm>
            <a:off x="5733206" y="4167051"/>
            <a:ext cx="362794" cy="679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C98E-1496-0C48-86C0-F9410C22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891C-E3DE-794A-86C8-D22065EB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b="1" dirty="0">
                <a:solidFill>
                  <a:srgbClr val="C00000"/>
                </a:solidFill>
                <a:ea typeface="Times New Roman"/>
                <a:cs typeface="Times New Roman"/>
                <a:sym typeface="Times New Roman"/>
              </a:rPr>
              <a:t>Six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 common properties to distinguish environments (not exhaustive) 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Fully observable vs Partially observable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Single agent vs Multiagent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Deterministic vs Stochastic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Episodic vs Sequential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Static vs Dynamic</a:t>
            </a:r>
          </a:p>
          <a:p>
            <a:pPr lvl="1">
              <a:lnSpc>
                <a:spcPts val="3200"/>
              </a:lnSpc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Discrete vs Continuous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845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rcRect r="4124" b="1046"/>
          <a:stretch>
            <a:fillRect/>
          </a:stretch>
        </p:blipFill>
        <p:spPr>
          <a:xfrm>
            <a:off x="1737477" y="288234"/>
            <a:ext cx="8508975" cy="678623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Rectangle"/>
          <p:cNvSpPr/>
          <p:nvPr/>
        </p:nvSpPr>
        <p:spPr>
          <a:xfrm>
            <a:off x="3560674" y="4684929"/>
            <a:ext cx="1633118" cy="3479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35" name="Play Golf:"/>
          <p:cNvSpPr txBox="1"/>
          <p:nvPr/>
        </p:nvSpPr>
        <p:spPr>
          <a:xfrm>
            <a:off x="3714609" y="4647419"/>
            <a:ext cx="11908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doni SvtyTwo ITC TT-BookIta"/>
                <a:sym typeface="Bodoni SvtyTwo ITC TT-BookIta"/>
              </a:rPr>
              <a:t>Play Golf: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53B7DE-3C28-734D-9736-E555C0CB309E}"/>
              </a:ext>
            </a:extLst>
          </p:cNvPr>
          <p:cNvSpPr/>
          <p:nvPr/>
        </p:nvSpPr>
        <p:spPr>
          <a:xfrm>
            <a:off x="864704" y="626165"/>
            <a:ext cx="9381748" cy="136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86224D-FE72-9845-8022-75446DD52EBD}"/>
              </a:ext>
            </a:extLst>
          </p:cNvPr>
          <p:cNvSpPr txBox="1">
            <a:spLocks/>
          </p:cNvSpPr>
          <p:nvPr/>
        </p:nvSpPr>
        <p:spPr>
          <a:xfrm>
            <a:off x="233680" y="273600"/>
            <a:ext cx="11724640" cy="915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Continuous Valued Attribute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79DDB3-FF14-AA49-B04B-74E8A3C59425}"/>
              </a:ext>
            </a:extLst>
          </p:cNvPr>
          <p:cNvCxnSpPr/>
          <p:nvPr/>
        </p:nvCxnSpPr>
        <p:spPr>
          <a:xfrm>
            <a:off x="296672" y="1378558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9482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39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4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1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2098290" y="5551616"/>
            <a:ext cx="6887258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46" name="Rectangle"/>
          <p:cNvSpPr/>
          <p:nvPr/>
        </p:nvSpPr>
        <p:spPr>
          <a:xfrm>
            <a:off x="2035704" y="4593507"/>
            <a:ext cx="6961630" cy="34958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BD675F-BC13-9743-A23C-C4CCAC4B1792}"/>
              </a:ext>
            </a:extLst>
          </p:cNvPr>
          <p:cNvSpPr/>
          <p:nvPr/>
        </p:nvSpPr>
        <p:spPr>
          <a:xfrm>
            <a:off x="851045" y="-15801"/>
            <a:ext cx="9381748" cy="73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427D2F-F941-2443-837A-1505457894AB}"/>
              </a:ext>
            </a:extLst>
          </p:cNvPr>
          <p:cNvSpPr txBox="1">
            <a:spLocks/>
          </p:cNvSpPr>
          <p:nvPr/>
        </p:nvSpPr>
        <p:spPr>
          <a:xfrm>
            <a:off x="233680" y="30432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D56A33-94AB-FC43-8B5A-B498969EE177}"/>
              </a:ext>
            </a:extLst>
          </p:cNvPr>
          <p:cNvCxnSpPr/>
          <p:nvPr/>
        </p:nvCxnSpPr>
        <p:spPr>
          <a:xfrm>
            <a:off x="325568" y="97179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366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0" name="Text"/>
          <p:cNvSpPr/>
          <p:nvPr/>
        </p:nvSpPr>
        <p:spPr>
          <a:xfrm>
            <a:off x="2340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51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2" name="Rectangle"/>
          <p:cNvSpPr/>
          <p:nvPr/>
        </p:nvSpPr>
        <p:spPr>
          <a:xfrm>
            <a:off x="6573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4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55" name="Rectangle"/>
          <p:cNvSpPr/>
          <p:nvPr/>
        </p:nvSpPr>
        <p:spPr>
          <a:xfrm>
            <a:off x="2062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1E4CFC-8968-B348-BD13-6932C6B8F2C3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C7B049-03A5-4447-9CC1-FB2B8B76ACC4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9523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58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1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2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3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4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5" name="Rectangle"/>
          <p:cNvSpPr/>
          <p:nvPr/>
        </p:nvSpPr>
        <p:spPr>
          <a:xfrm>
            <a:off x="2154012" y="4316679"/>
            <a:ext cx="6959146" cy="29601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6" name="Rectangle"/>
          <p:cNvSpPr/>
          <p:nvPr/>
        </p:nvSpPr>
        <p:spPr>
          <a:xfrm>
            <a:off x="2179208" y="6193775"/>
            <a:ext cx="6959146" cy="327191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7" name="Rectangle"/>
          <p:cNvSpPr/>
          <p:nvPr/>
        </p:nvSpPr>
        <p:spPr>
          <a:xfrm>
            <a:off x="2189346" y="2095920"/>
            <a:ext cx="6959146" cy="27025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8" name="Rectangle"/>
          <p:cNvSpPr/>
          <p:nvPr/>
        </p:nvSpPr>
        <p:spPr>
          <a:xfrm>
            <a:off x="2179208" y="4623497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6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224A37-7B16-E443-A76E-325E91F29AB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4B5B4F-CF9B-EF4C-BA52-D8805B0980C5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">
            <a:extLst>
              <a:ext uri="{FF2B5EF4-FFF2-40B4-BE49-F238E27FC236}">
                <a16:creationId xmlns:a16="http://schemas.microsoft.com/office/drawing/2014/main" id="{FC586915-6210-A64F-A3A4-787082282278}"/>
              </a:ext>
            </a:extLst>
          </p:cNvPr>
          <p:cNvSpPr/>
          <p:nvPr/>
        </p:nvSpPr>
        <p:spPr>
          <a:xfrm>
            <a:off x="2167401" y="5890626"/>
            <a:ext cx="6959146" cy="292555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6997674D-AF46-D44F-9A8A-27BA44E0D0F6}"/>
              </a:ext>
            </a:extLst>
          </p:cNvPr>
          <p:cNvSpPr/>
          <p:nvPr/>
        </p:nvSpPr>
        <p:spPr>
          <a:xfrm>
            <a:off x="2168643" y="3327488"/>
            <a:ext cx="6959146" cy="960311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130D8CB-C8EE-904F-B085-D071A5F57AB5}"/>
              </a:ext>
            </a:extLst>
          </p:cNvPr>
          <p:cNvSpPr/>
          <p:nvPr/>
        </p:nvSpPr>
        <p:spPr>
          <a:xfrm>
            <a:off x="2189346" y="2731148"/>
            <a:ext cx="6959146" cy="552830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932403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72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5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6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7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8" name="Rectangle"/>
          <p:cNvSpPr/>
          <p:nvPr/>
        </p:nvSpPr>
        <p:spPr>
          <a:xfrm>
            <a:off x="2189346" y="2366174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79" name="#High=5…"/>
          <p:cNvSpPr txBox="1"/>
          <p:nvPr/>
        </p:nvSpPr>
        <p:spPr>
          <a:xfrm>
            <a:off x="9123422" y="3557299"/>
            <a:ext cx="1474763" cy="7181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7</a:t>
            </a:r>
          </a:p>
        </p:txBody>
      </p:sp>
      <p:sp>
        <p:nvSpPr>
          <p:cNvPr id="380" name="Normal"/>
          <p:cNvSpPr txBox="1"/>
          <p:nvPr/>
        </p:nvSpPr>
        <p:spPr>
          <a:xfrm>
            <a:off x="5022180" y="2395968"/>
            <a:ext cx="110286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Normal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213294-6668-3D4E-BAD1-2D613DA8A4C1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98158-5460-3847-B0F1-CA76AEE6DA0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646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83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6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8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89" name="Rectangle"/>
          <p:cNvSpPr/>
          <p:nvPr/>
        </p:nvSpPr>
        <p:spPr>
          <a:xfrm>
            <a:off x="2163946" y="2392922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394" name="For PlayGlolf=No…"/>
          <p:cNvSpPr txBox="1"/>
          <p:nvPr/>
        </p:nvSpPr>
        <p:spPr>
          <a:xfrm>
            <a:off x="9631960" y="3494033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A41AF4-C351-E646-AF29-BEB43F53B5FD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81AFD3-5319-B247-8CF7-5CD73A840C42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">
            <a:extLst>
              <a:ext uri="{FF2B5EF4-FFF2-40B4-BE49-F238E27FC236}">
                <a16:creationId xmlns:a16="http://schemas.microsoft.com/office/drawing/2014/main" id="{295B50A5-1816-9D44-9AA0-92032ECCFEFA}"/>
              </a:ext>
            </a:extLst>
          </p:cNvPr>
          <p:cNvSpPr/>
          <p:nvPr/>
        </p:nvSpPr>
        <p:spPr>
          <a:xfrm>
            <a:off x="2163946" y="428912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82F10E7-DA1A-FD40-9CDA-FAF9E9FAA8C7}"/>
              </a:ext>
            </a:extLst>
          </p:cNvPr>
          <p:cNvSpPr/>
          <p:nvPr/>
        </p:nvSpPr>
        <p:spPr>
          <a:xfrm>
            <a:off x="2168643" y="3663279"/>
            <a:ext cx="6959146" cy="285200"/>
          </a:xfrm>
          <a:prstGeom prst="rect">
            <a:avLst/>
          </a:prstGeom>
          <a:solidFill>
            <a:srgbClr val="92D050">
              <a:alpha val="18431"/>
            </a:srgbClr>
          </a:solidFill>
          <a:ln w="28575">
            <a:solidFill>
              <a:srgbClr val="00B0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424B5D97-5867-B942-BD76-B71D21625035}"/>
              </a:ext>
            </a:extLst>
          </p:cNvPr>
          <p:cNvSpPr/>
          <p:nvPr/>
        </p:nvSpPr>
        <p:spPr>
          <a:xfrm>
            <a:off x="2189346" y="2056344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09FB86AA-8EE5-8848-8149-2060DBB09D99}"/>
              </a:ext>
            </a:extLst>
          </p:cNvPr>
          <p:cNvSpPr/>
          <p:nvPr/>
        </p:nvSpPr>
        <p:spPr>
          <a:xfrm>
            <a:off x="2189346" y="6209652"/>
            <a:ext cx="6959146" cy="311314"/>
          </a:xfrm>
          <a:prstGeom prst="rect">
            <a:avLst/>
          </a:prstGeom>
          <a:solidFill>
            <a:srgbClr val="FF0000">
              <a:alpha val="18431"/>
            </a:srgbClr>
          </a:solidFill>
          <a:ln w="28575">
            <a:solidFill>
              <a:srgbClr val="C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21110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Unknown Attribute"/>
          <p:cNvSpPr txBox="1"/>
          <p:nvPr/>
        </p:nvSpPr>
        <p:spPr>
          <a:xfrm>
            <a:off x="4785289" y="201305"/>
            <a:ext cx="3878049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021CA1"/>
                </a:solidFill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1200" cap="none" spc="0" normalizeH="0" baseline="0" noProof="0">
                <a:ln>
                  <a:noFill/>
                </a:ln>
                <a:solidFill>
                  <a:srgbClr val="021CA1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Unknown Attribute</a:t>
            </a:r>
          </a:p>
        </p:txBody>
      </p:sp>
      <p:sp>
        <p:nvSpPr>
          <p:cNvPr id="397" name="Text"/>
          <p:cNvSpPr/>
          <p:nvPr/>
        </p:nvSpPr>
        <p:spPr>
          <a:xfrm>
            <a:off x="2467496" y="5072646"/>
            <a:ext cx="65" cy="256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4" y="853262"/>
            <a:ext cx="6663130" cy="569296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"/>
          <p:cNvSpPr/>
          <p:nvPr/>
        </p:nvSpPr>
        <p:spPr>
          <a:xfrm>
            <a:off x="5100166" y="2398367"/>
            <a:ext cx="1086706" cy="2851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0" name="Rectangle"/>
          <p:cNvSpPr/>
          <p:nvPr/>
        </p:nvSpPr>
        <p:spPr>
          <a:xfrm>
            <a:off x="6700882" y="4625700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1" name="Rectangle"/>
          <p:cNvSpPr/>
          <p:nvPr/>
        </p:nvSpPr>
        <p:spPr>
          <a:xfrm>
            <a:off x="3706389" y="55711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2" name="Rectangle"/>
          <p:cNvSpPr/>
          <p:nvPr/>
        </p:nvSpPr>
        <p:spPr>
          <a:xfrm>
            <a:off x="5100166" y="5583809"/>
            <a:ext cx="1086706" cy="285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3" name="Rectangle"/>
          <p:cNvSpPr/>
          <p:nvPr/>
        </p:nvSpPr>
        <p:spPr>
          <a:xfrm>
            <a:off x="2061817" y="2391588"/>
            <a:ext cx="6959146" cy="34958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</a:endParaRPr>
          </a:p>
        </p:txBody>
      </p:sp>
      <p:sp>
        <p:nvSpPr>
          <p:cNvPr id="408" name="For PlayGlolf=No…"/>
          <p:cNvSpPr txBox="1"/>
          <p:nvPr/>
        </p:nvSpPr>
        <p:spPr>
          <a:xfrm>
            <a:off x="9126134" y="3518827"/>
            <a:ext cx="1472198" cy="79508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For PlayGlolf=No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#High=3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/>
            </a:pPr>
            <a:r>
              <a:rPr kumimoji="0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cs typeface="Gill Sans"/>
              </a:rPr>
              <a:t>#Normal = 1</a:t>
            </a:r>
          </a:p>
        </p:txBody>
      </p:sp>
      <p:sp>
        <p:nvSpPr>
          <p:cNvPr id="409" name="High"/>
          <p:cNvSpPr txBox="1"/>
          <p:nvPr/>
        </p:nvSpPr>
        <p:spPr>
          <a:xfrm>
            <a:off x="5282822" y="2370554"/>
            <a:ext cx="71654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644E">
                    <a:lumOff val="-29866"/>
                  </a:srgbClr>
                </a:solidFill>
                <a:effectLst/>
                <a:uLnTx/>
                <a:uFillTx/>
                <a:latin typeface="Gill Sans"/>
                <a:cs typeface="Gill Sans"/>
              </a:rPr>
              <a:t>High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F03AF-257F-E84D-BC96-D1B099BC498A}"/>
              </a:ext>
            </a:extLst>
          </p:cNvPr>
          <p:cNvSpPr txBox="1">
            <a:spLocks/>
          </p:cNvSpPr>
          <p:nvPr/>
        </p:nvSpPr>
        <p:spPr>
          <a:xfrm>
            <a:off x="233680" y="73003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F6E96-F481-0849-B635-3FE51311184A}"/>
              </a:ext>
            </a:extLst>
          </p:cNvPr>
          <p:cNvCxnSpPr/>
          <p:nvPr/>
        </p:nvCxnSpPr>
        <p:spPr>
          <a:xfrm>
            <a:off x="325568" y="931244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3492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" descr="Image"/>
          <p:cNvPicPr>
            <a:picLocks noChangeAspect="1"/>
          </p:cNvPicPr>
          <p:nvPr/>
        </p:nvPicPr>
        <p:blipFill rotWithShape="1">
          <a:blip r:embed="rId2"/>
          <a:srcRect l="12467" t="24368" r="11250" b="36393"/>
          <a:stretch/>
        </p:blipFill>
        <p:spPr>
          <a:xfrm>
            <a:off x="1729862" y="1841938"/>
            <a:ext cx="8732275" cy="31741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A665E8-7CA0-D54C-AFBF-ACDE25A393E4}"/>
              </a:ext>
            </a:extLst>
          </p:cNvPr>
          <p:cNvSpPr txBox="1">
            <a:spLocks/>
          </p:cNvSpPr>
          <p:nvPr/>
        </p:nvSpPr>
        <p:spPr>
          <a:xfrm>
            <a:off x="233680" y="232029"/>
            <a:ext cx="11724640" cy="9159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Unknown Attribute Values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B2A604-D565-1D47-B17B-5E597EEF5208}"/>
              </a:ext>
            </a:extLst>
          </p:cNvPr>
          <p:cNvCxnSpPr/>
          <p:nvPr/>
        </p:nvCxnSpPr>
        <p:spPr>
          <a:xfrm>
            <a:off x="315965" y="1219479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2523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AE5B-9CB5-0C47-BD57-EA4A6965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6AAF-38A3-DC4B-97BD-2E6A9DF2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data in 2 parts</a:t>
            </a:r>
          </a:p>
          <a:p>
            <a:pPr lvl="1"/>
            <a:r>
              <a:rPr lang="en-US" dirty="0"/>
              <a:t>Train</a:t>
            </a:r>
          </a:p>
          <a:p>
            <a:pPr lvl="2"/>
            <a:r>
              <a:rPr lang="en-US" dirty="0"/>
              <a:t>To train the model</a:t>
            </a:r>
          </a:p>
          <a:p>
            <a:pPr lvl="1"/>
            <a:r>
              <a:rPr lang="en-US" dirty="0"/>
              <a:t>Test</a:t>
            </a:r>
          </a:p>
          <a:p>
            <a:pPr lvl="2"/>
            <a:r>
              <a:rPr lang="en-US" dirty="0"/>
              <a:t>To evaluate the performance</a:t>
            </a:r>
          </a:p>
          <a:p>
            <a:pPr lvl="3"/>
            <a:r>
              <a:rPr lang="en-US" dirty="0"/>
              <a:t>How many of the test data prediction is correct</a:t>
            </a:r>
          </a:p>
        </p:txBody>
      </p:sp>
    </p:spTree>
    <p:extLst>
      <p:ext uri="{BB962C8B-B14F-4D97-AF65-F5344CB8AC3E}">
        <p14:creationId xmlns:p14="http://schemas.microsoft.com/office/powerpoint/2010/main" val="3150972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vs. regression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category (integer number index)</a:t>
            </a:r>
          </a:p>
          <a:p>
            <a:pPr lvl="1"/>
            <a:r>
              <a:rPr lang="en-US" altLang="en-US" dirty="0"/>
              <a:t>Ex: 1: Cat, 2: Dog, 3: Horse, ……, 1000: Car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Regression (curve Fitting)</a:t>
            </a:r>
          </a:p>
          <a:p>
            <a:pPr lvl="1"/>
            <a:r>
              <a:rPr lang="en-US" altLang="en-US" dirty="0"/>
              <a:t>Supervised learning</a:t>
            </a:r>
          </a:p>
          <a:p>
            <a:pPr lvl="1"/>
            <a:r>
              <a:rPr lang="en-US" altLang="en-US" dirty="0"/>
              <a:t>Form: Data point → Desired real number (e.g., price, chance, etc.)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2CF806-5491-4FA6-8E25-35CF016F432C}"/>
              </a:ext>
            </a:extLst>
          </p:cNvPr>
          <p:cNvSpPr/>
          <p:nvPr/>
        </p:nvSpPr>
        <p:spPr>
          <a:xfrm>
            <a:off x="1825381" y="5381248"/>
            <a:ext cx="8114016" cy="95410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Machine learning: capture </a:t>
            </a:r>
            <a:r>
              <a:rPr lang="en-US" altLang="en-US" sz="2800" dirty="0">
                <a:solidFill>
                  <a:srgbClr val="FFFF00"/>
                </a:solidFill>
              </a:rPr>
              <a:t>patterns</a:t>
            </a:r>
            <a:r>
              <a:rPr lang="en-US" altLang="en-US" sz="2800" dirty="0">
                <a:solidFill>
                  <a:schemeClr val="bg1"/>
                </a:solidFill>
              </a:rPr>
              <a:t> from </a:t>
            </a:r>
            <a:r>
              <a:rPr lang="en-US" altLang="en-US" sz="2800" dirty="0">
                <a:solidFill>
                  <a:srgbClr val="FFFF00"/>
                </a:solidFill>
              </a:rPr>
              <a:t>training data 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that can be </a:t>
            </a:r>
            <a:r>
              <a:rPr lang="en-US" altLang="en-US" sz="2800" dirty="0">
                <a:solidFill>
                  <a:srgbClr val="FFFF00"/>
                </a:solidFill>
              </a:rPr>
              <a:t>generalized to future data </a:t>
            </a:r>
          </a:p>
        </p:txBody>
      </p:sp>
    </p:spTree>
    <p:extLst>
      <p:ext uri="{BB962C8B-B14F-4D97-AF65-F5344CB8AC3E}">
        <p14:creationId xmlns:p14="http://schemas.microsoft.com/office/powerpoint/2010/main" val="37444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7771</Words>
  <Application>Microsoft Macintosh PowerPoint</Application>
  <PresentationFormat>Widescreen</PresentationFormat>
  <Paragraphs>1481</Paragraphs>
  <Slides>122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9" baseType="lpstr">
      <vt:lpstr>Arial</vt:lpstr>
      <vt:lpstr>Bodoni SvtyTwo ITC TT-BookIta</vt:lpstr>
      <vt:lpstr>Calibri</vt:lpstr>
      <vt:lpstr>Calibri (Body)</vt:lpstr>
      <vt:lpstr>Calibri Light</vt:lpstr>
      <vt:lpstr>Cambria Math</vt:lpstr>
      <vt:lpstr>Courier New</vt:lpstr>
      <vt:lpstr>Euclid Symbol</vt:lpstr>
      <vt:lpstr>Gill Sans</vt:lpstr>
      <vt:lpstr>Helvetica</vt:lpstr>
      <vt:lpstr>Symbol</vt:lpstr>
      <vt:lpstr>Times New Roman</vt:lpstr>
      <vt:lpstr>Times Roman</vt:lpstr>
      <vt:lpstr>Verdana</vt:lpstr>
      <vt:lpstr>Wingdings</vt:lpstr>
      <vt:lpstr>Office Theme</vt:lpstr>
      <vt:lpstr>Equation</vt:lpstr>
      <vt:lpstr>CSE 3521:  Introduction to Artificial Intelligence </vt:lpstr>
      <vt:lpstr>Exam Format</vt:lpstr>
      <vt:lpstr>PEAS</vt:lpstr>
      <vt:lpstr>PEAS</vt:lpstr>
      <vt:lpstr>Peas: Examples</vt:lpstr>
      <vt:lpstr>Rational Agent</vt:lpstr>
      <vt:lpstr>What makes an AI agent</vt:lpstr>
      <vt:lpstr>What is a rational AI agent?</vt:lpstr>
      <vt:lpstr>Kinds of Environments</vt:lpstr>
      <vt:lpstr>Examples</vt:lpstr>
      <vt:lpstr>Search</vt:lpstr>
      <vt:lpstr>Search</vt:lpstr>
      <vt:lpstr>Search Problems</vt:lpstr>
      <vt:lpstr>Depth-First Search</vt:lpstr>
      <vt:lpstr>Breadth-First Search</vt:lpstr>
      <vt:lpstr>Iterative Deepening Search</vt:lpstr>
      <vt:lpstr>Uniform Cost Search (USC)</vt:lpstr>
      <vt:lpstr>Search Heuristics</vt:lpstr>
      <vt:lpstr>Greedy Search</vt:lpstr>
      <vt:lpstr>Greedy Search</vt:lpstr>
      <vt:lpstr>A* Search</vt:lpstr>
      <vt:lpstr>A* is a Combination of UCS and Greedy</vt:lpstr>
      <vt:lpstr>Propositional Logic</vt:lpstr>
      <vt:lpstr>Logic</vt:lpstr>
      <vt:lpstr>Logical Agent</vt:lpstr>
      <vt:lpstr>Knowledge Representation</vt:lpstr>
      <vt:lpstr>The Language of Arithmetic</vt:lpstr>
      <vt:lpstr>Inference</vt:lpstr>
      <vt:lpstr>Propositional Logic: Syntax</vt:lpstr>
      <vt:lpstr>Propositional Logic: Syntax</vt:lpstr>
      <vt:lpstr>Propositional Logic: Semantics</vt:lpstr>
      <vt:lpstr>Propositional Inference: Enumeration Method</vt:lpstr>
      <vt:lpstr>Example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Inference Rules for Prop. Logic</vt:lpstr>
      <vt:lpstr>First Order Logic</vt:lpstr>
      <vt:lpstr>First-Order Logic</vt:lpstr>
      <vt:lpstr>Syntax of FOL: Basic Elements</vt:lpstr>
      <vt:lpstr>Atomic Sentences</vt:lpstr>
      <vt:lpstr>Complex Sentences</vt:lpstr>
      <vt:lpstr>Quantifiers</vt:lpstr>
      <vt:lpstr>Universal Qualification</vt:lpstr>
      <vt:lpstr>Existential Quantification</vt:lpstr>
      <vt:lpstr>Properties of Quantifiers</vt:lpstr>
      <vt:lpstr>Properties of Quantifiers</vt:lpstr>
      <vt:lpstr>Universal Quantifiers</vt:lpstr>
      <vt:lpstr>How to do inference in FOPC</vt:lpstr>
      <vt:lpstr>Reduction to Propositional Inference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Reduction to Propositional Inference (con’t)</vt:lpstr>
      <vt:lpstr>Forward and Backward Chaining</vt:lpstr>
      <vt:lpstr>Forward Chaining</vt:lpstr>
      <vt:lpstr>Forward Chaining Example</vt:lpstr>
      <vt:lpstr>Backward Chaining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Backward Chaining Example</vt:lpstr>
      <vt:lpstr>Resolution</vt:lpstr>
      <vt:lpstr>Resolution Example</vt:lpstr>
      <vt:lpstr>Resolution Example</vt:lpstr>
      <vt:lpstr>Resolution Example</vt:lpstr>
      <vt:lpstr>Resolution Example</vt:lpstr>
      <vt:lpstr>Resolution Example</vt:lpstr>
      <vt:lpstr>Resolution Example</vt:lpstr>
      <vt:lpstr>Resolution Example</vt:lpstr>
      <vt:lpstr>Decision Tree</vt:lpstr>
      <vt:lpstr>PowerPoint Presentation</vt:lpstr>
      <vt:lpstr>Decision Tree Equations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Simple Training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Classification vs. regression</vt:lpstr>
      <vt:lpstr>Classification vs. regression: training data</vt:lpstr>
      <vt:lpstr>Classification vs. regression: find patterns</vt:lpstr>
      <vt:lpstr>Cross validation</vt:lpstr>
      <vt:lpstr>Bag of Words</vt:lpstr>
      <vt:lpstr>Bag of Words (BOW)</vt:lpstr>
      <vt:lpstr>Bag of Words (BOW)</vt:lpstr>
      <vt:lpstr>Bag of Words (BOW)</vt:lpstr>
      <vt:lpstr>Naïve Bayes</vt:lpstr>
      <vt:lpstr>Bayes Rules</vt:lpstr>
      <vt:lpstr>Bayes Rules</vt:lpstr>
      <vt:lpstr>Classification Definition</vt:lpstr>
      <vt:lpstr>Bayes Rule Applied to Documents </vt:lpstr>
      <vt:lpstr>Bayes Rule Applied to Documents </vt:lpstr>
      <vt:lpstr>Naïve Bayes Classifier</vt:lpstr>
      <vt:lpstr>Naïve Bayes Classifier</vt:lpstr>
      <vt:lpstr>Naïve Bayes Classifier: Independence Assumption</vt:lpstr>
      <vt:lpstr>Learning: Naïve Bayes Classifier</vt:lpstr>
      <vt:lpstr>Learning: Naïve Bayes Parameter Estimation</vt:lpstr>
      <vt:lpstr>Learning: Naïve Bayes Parameter Estimation</vt:lpstr>
      <vt:lpstr>Smoothing: Naïve Bayes Parameter Estimation</vt:lpstr>
      <vt:lpstr>Laplace Smoothing: Naïve Bayes Parameter Estimation</vt:lpstr>
      <vt:lpstr>Naïve Bayes Parameter Learning: Step </vt:lpstr>
      <vt:lpstr>Naïve Bayes Evaluation: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314</cp:revision>
  <dcterms:created xsi:type="dcterms:W3CDTF">2020-06-25T19:45:53Z</dcterms:created>
  <dcterms:modified xsi:type="dcterms:W3CDTF">2021-03-01T20:00:25Z</dcterms:modified>
</cp:coreProperties>
</file>